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s/comment4.xml" ContentType="application/vnd.openxmlformats-officedocument.presentationml.comments+xml"/>
  <Override PartName="/ppt/notesSlides/notesSlide14.xml" ContentType="application/vnd.openxmlformats-officedocument.presentationml.notesSlide+xml"/>
  <Override PartName="/ppt/commentAuthors.xml" ContentType="application/vnd.openxmlformats-officedocument.presentationml.commentAuthors+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92" r:id="rId2"/>
    <p:sldId id="340" r:id="rId3"/>
    <p:sldId id="341" r:id="rId4"/>
    <p:sldId id="295" r:id="rId5"/>
    <p:sldId id="319" r:id="rId6"/>
    <p:sldId id="296" r:id="rId7"/>
    <p:sldId id="298" r:id="rId8"/>
    <p:sldId id="299" r:id="rId9"/>
    <p:sldId id="327" r:id="rId10"/>
    <p:sldId id="331" r:id="rId11"/>
    <p:sldId id="350" r:id="rId12"/>
    <p:sldId id="322" r:id="rId13"/>
    <p:sldId id="330" r:id="rId14"/>
    <p:sldId id="332" r:id="rId15"/>
    <p:sldId id="321" r:id="rId16"/>
    <p:sldId id="335" r:id="rId17"/>
    <p:sldId id="336" r:id="rId18"/>
    <p:sldId id="337" r:id="rId19"/>
    <p:sldId id="338" r:id="rId20"/>
    <p:sldId id="333" r:id="rId21"/>
    <p:sldId id="324" r:id="rId22"/>
    <p:sldId id="307" r:id="rId23"/>
    <p:sldId id="308" r:id="rId24"/>
    <p:sldId id="309" r:id="rId25"/>
    <p:sldId id="310" r:id="rId26"/>
    <p:sldId id="311" r:id="rId27"/>
    <p:sldId id="312" r:id="rId28"/>
    <p:sldId id="313" r:id="rId29"/>
    <p:sldId id="339" r:id="rId30"/>
    <p:sldId id="334" r:id="rId31"/>
    <p:sldId id="315" r:id="rId32"/>
    <p:sldId id="316" r:id="rId33"/>
    <p:sldId id="317" r:id="rId34"/>
    <p:sldId id="342" r:id="rId35"/>
    <p:sldId id="343" r:id="rId36"/>
    <p:sldId id="344" r:id="rId37"/>
    <p:sldId id="345" r:id="rId38"/>
    <p:sldId id="346" r:id="rId39"/>
    <p:sldId id="347" r:id="rId40"/>
    <p:sldId id="348" r:id="rId41"/>
    <p:sldId id="34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ujitsu" initials="f"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2037" autoAdjust="0"/>
  </p:normalViewPr>
  <p:slideViewPr>
    <p:cSldViewPr>
      <p:cViewPr>
        <p:scale>
          <a:sx n="80" d="100"/>
          <a:sy n="80" d="100"/>
        </p:scale>
        <p:origin x="-2514" y="-6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LatestAbhay\Manoj's%20work\Manoj%20array\for%20DAC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col"/>
        <c:grouping val="clustered"/>
        <c:ser>
          <c:idx val="0"/>
          <c:order val="0"/>
          <c:dPt>
            <c:idx val="0"/>
            <c:spPr>
              <a:solidFill>
                <a:schemeClr val="accent6">
                  <a:lumMod val="60000"/>
                  <a:lumOff val="40000"/>
                </a:schemeClr>
              </a:solidFill>
            </c:spPr>
          </c:dPt>
          <c:dPt>
            <c:idx val="1"/>
            <c:spPr>
              <a:solidFill>
                <a:schemeClr val="accent3">
                  <a:lumMod val="60000"/>
                  <a:lumOff val="40000"/>
                </a:schemeClr>
              </a:solidFill>
            </c:spPr>
          </c:dPt>
          <c:dPt>
            <c:idx val="3"/>
            <c:spPr>
              <a:solidFill>
                <a:srgbClr val="F79646">
                  <a:lumMod val="60000"/>
                  <a:lumOff val="40000"/>
                </a:srgbClr>
              </a:solidFill>
            </c:spPr>
          </c:dPt>
          <c:dPt>
            <c:idx val="4"/>
            <c:spPr>
              <a:solidFill>
                <a:srgbClr val="9BBB59">
                  <a:lumMod val="60000"/>
                  <a:lumOff val="40000"/>
                </a:srgbClr>
              </a:solidFill>
            </c:spPr>
          </c:dPt>
          <c:cat>
            <c:strRef>
              <c:f>Sheet1!$A$1:$E$1</c:f>
              <c:strCache>
                <c:ptCount val="5"/>
                <c:pt idx="0">
                  <c:v>UP</c:v>
                </c:pt>
                <c:pt idx="1">
                  <c:v>DN</c:v>
                </c:pt>
                <c:pt idx="3">
                  <c:v>UP</c:v>
                </c:pt>
                <c:pt idx="4">
                  <c:v>DN</c:v>
                </c:pt>
              </c:strCache>
            </c:strRef>
          </c:cat>
          <c:val>
            <c:numRef>
              <c:f>Sheet1!$A$2:$E$2</c:f>
              <c:numCache>
                <c:formatCode>General</c:formatCode>
                <c:ptCount val="5"/>
                <c:pt idx="0">
                  <c:v>1621</c:v>
                </c:pt>
                <c:pt idx="1">
                  <c:v>984</c:v>
                </c:pt>
                <c:pt idx="3">
                  <c:v>2110</c:v>
                </c:pt>
                <c:pt idx="4">
                  <c:v>1738</c:v>
                </c:pt>
              </c:numCache>
            </c:numRef>
          </c:val>
        </c:ser>
        <c:gapWidth val="49"/>
        <c:axId val="134073728"/>
        <c:axId val="134820992"/>
      </c:barChart>
      <c:catAx>
        <c:axId val="134073728"/>
        <c:scaling>
          <c:orientation val="minMax"/>
        </c:scaling>
        <c:axPos val="b"/>
        <c:tickLblPos val="nextTo"/>
        <c:txPr>
          <a:bodyPr/>
          <a:lstStyle/>
          <a:p>
            <a:pPr>
              <a:defRPr sz="2000" baseline="0"/>
            </a:pPr>
            <a:endParaRPr lang="en-US"/>
          </a:p>
        </c:txPr>
        <c:crossAx val="134820992"/>
        <c:crosses val="autoZero"/>
        <c:auto val="1"/>
        <c:lblAlgn val="ctr"/>
        <c:lblOffset val="100"/>
      </c:catAx>
      <c:valAx>
        <c:axId val="134820992"/>
        <c:scaling>
          <c:orientation val="minMax"/>
        </c:scaling>
        <c:axPos val="l"/>
        <c:numFmt formatCode="General" sourceLinked="1"/>
        <c:tickLblPos val="nextTo"/>
        <c:txPr>
          <a:bodyPr/>
          <a:lstStyle/>
          <a:p>
            <a:pPr>
              <a:defRPr sz="2000" baseline="0"/>
            </a:pPr>
            <a:endParaRPr lang="en-US"/>
          </a:p>
        </c:txPr>
        <c:crossAx val="134073728"/>
        <c:crosses val="autoZero"/>
        <c:crossBetween val="between"/>
      </c:valAx>
    </c:plotArea>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bar"/>
        <c:grouping val="clustered"/>
        <c:ser>
          <c:idx val="0"/>
          <c:order val="0"/>
          <c:spPr>
            <a:solidFill>
              <a:schemeClr val="accent4">
                <a:lumMod val="60000"/>
                <a:lumOff val="40000"/>
              </a:schemeClr>
            </a:solidFill>
          </c:spPr>
          <c:dPt>
            <c:idx val="0"/>
            <c:spPr>
              <a:solidFill>
                <a:srgbClr val="D99694">
                  <a:alpha val="69804"/>
                </a:srgbClr>
              </a:solidFill>
            </c:spPr>
          </c:dPt>
          <c:dPt>
            <c:idx val="1"/>
            <c:spPr>
              <a:solidFill>
                <a:srgbClr val="D99694">
                  <a:alpha val="69804"/>
                </a:srgbClr>
              </a:solidFill>
            </c:spPr>
          </c:dPt>
          <c:dPt>
            <c:idx val="2"/>
            <c:spPr>
              <a:solidFill>
                <a:srgbClr val="D99694">
                  <a:alpha val="69804"/>
                </a:srgbClr>
              </a:solidFill>
            </c:spPr>
          </c:dPt>
          <c:dPt>
            <c:idx val="3"/>
            <c:spPr>
              <a:solidFill>
                <a:srgbClr val="D99694">
                  <a:alpha val="69804"/>
                </a:srgbClr>
              </a:solidFill>
            </c:spPr>
          </c:dPt>
          <c:dPt>
            <c:idx val="4"/>
            <c:spPr>
              <a:solidFill>
                <a:srgbClr val="D99694">
                  <a:alpha val="69804"/>
                </a:srgbClr>
              </a:solidFill>
            </c:spPr>
          </c:dPt>
          <c:dPt>
            <c:idx val="5"/>
            <c:spPr>
              <a:solidFill>
                <a:srgbClr val="D99694">
                  <a:alpha val="69804"/>
                </a:srgbClr>
              </a:solidFill>
            </c:spPr>
          </c:dPt>
          <c:dPt>
            <c:idx val="7"/>
            <c:spPr>
              <a:solidFill>
                <a:srgbClr val="B3A2C7">
                  <a:alpha val="69804"/>
                </a:srgbClr>
              </a:solidFill>
            </c:spPr>
          </c:dPt>
          <c:dPt>
            <c:idx val="8"/>
            <c:spPr>
              <a:solidFill>
                <a:srgbClr val="B3A2C7">
                  <a:alpha val="69804"/>
                </a:srgbClr>
              </a:solidFill>
            </c:spPr>
          </c:dPt>
          <c:dPt>
            <c:idx val="9"/>
            <c:spPr>
              <a:solidFill>
                <a:srgbClr val="B3A2C7">
                  <a:alpha val="69804"/>
                </a:srgbClr>
              </a:solidFill>
            </c:spPr>
          </c:dPt>
          <c:dPt>
            <c:idx val="10"/>
            <c:spPr>
              <a:solidFill>
                <a:srgbClr val="B3A2C7">
                  <a:alpha val="69804"/>
                </a:srgbClr>
              </a:solidFill>
            </c:spPr>
          </c:dPt>
          <c:cat>
            <c:strRef>
              <c:f>Sheet4!$A$3:$A$13</c:f>
              <c:strCache>
                <c:ptCount val="11"/>
                <c:pt idx="0">
                  <c:v>glycogen biosynthetic process </c:v>
                </c:pt>
                <c:pt idx="1">
                  <c:v>triglyceride biosynthetic process </c:v>
                </c:pt>
                <c:pt idx="2">
                  <c:v>glucose metabolic process </c:v>
                </c:pt>
                <c:pt idx="3">
                  <c:v>response to sucrose </c:v>
                </c:pt>
                <c:pt idx="4">
                  <c:v>fatty acid metabolic process </c:v>
                </c:pt>
                <c:pt idx="5">
                  <c:v>lipid metabolic process </c:v>
                </c:pt>
                <c:pt idx="7">
                  <c:v>extracellular vesicle </c:v>
                </c:pt>
                <c:pt idx="8">
                  <c:v>extracellular exosome </c:v>
                </c:pt>
                <c:pt idx="9">
                  <c:v>extracellular organelle </c:v>
                </c:pt>
                <c:pt idx="10">
                  <c:v>extracellular region </c:v>
                </c:pt>
              </c:strCache>
            </c:strRef>
          </c:cat>
          <c:val>
            <c:numRef>
              <c:f>Sheet4!$B$3:$B$13</c:f>
              <c:numCache>
                <c:formatCode>General</c:formatCode>
                <c:ptCount val="11"/>
                <c:pt idx="0">
                  <c:v>3.1135092748275284</c:v>
                </c:pt>
                <c:pt idx="1">
                  <c:v>1.756961951313706</c:v>
                </c:pt>
                <c:pt idx="2">
                  <c:v>2.3242216583259281</c:v>
                </c:pt>
                <c:pt idx="3">
                  <c:v>1.7235381958267559</c:v>
                </c:pt>
                <c:pt idx="4">
                  <c:v>2.0282604091122187</c:v>
                </c:pt>
                <c:pt idx="5">
                  <c:v>4.9706162223147903</c:v>
                </c:pt>
                <c:pt idx="7">
                  <c:v>2.0447934624580602</c:v>
                </c:pt>
                <c:pt idx="8">
                  <c:v>2.0447934624580602</c:v>
                </c:pt>
                <c:pt idx="9">
                  <c:v>2.0447934624580602</c:v>
                </c:pt>
                <c:pt idx="10">
                  <c:v>2.7986028756795487</c:v>
                </c:pt>
              </c:numCache>
            </c:numRef>
          </c:val>
        </c:ser>
        <c:gapWidth val="51"/>
        <c:axId val="134833280"/>
        <c:axId val="134834816"/>
      </c:barChart>
      <c:catAx>
        <c:axId val="134833280"/>
        <c:scaling>
          <c:orientation val="minMax"/>
        </c:scaling>
        <c:axPos val="l"/>
        <c:tickLblPos val="nextTo"/>
        <c:txPr>
          <a:bodyPr/>
          <a:lstStyle/>
          <a:p>
            <a:pPr>
              <a:defRPr sz="2000" baseline="0">
                <a:latin typeface="Times New Roman" pitchFamily="18" charset="0"/>
                <a:cs typeface="Times New Roman" pitchFamily="18" charset="0"/>
              </a:defRPr>
            </a:pPr>
            <a:endParaRPr lang="en-US"/>
          </a:p>
        </c:txPr>
        <c:crossAx val="134834816"/>
        <c:crosses val="autoZero"/>
        <c:auto val="1"/>
        <c:lblAlgn val="ctr"/>
        <c:lblOffset val="100"/>
      </c:catAx>
      <c:valAx>
        <c:axId val="134834816"/>
        <c:scaling>
          <c:orientation val="minMax"/>
          <c:min val="1"/>
        </c:scaling>
        <c:axPos val="b"/>
        <c:numFmt formatCode="General" sourceLinked="1"/>
        <c:tickLblPos val="nextTo"/>
        <c:txPr>
          <a:bodyPr/>
          <a:lstStyle/>
          <a:p>
            <a:pPr>
              <a:defRPr sz="2000" baseline="0"/>
            </a:pPr>
            <a:endParaRPr lang="en-US"/>
          </a:p>
        </c:txPr>
        <c:crossAx val="134833280"/>
        <c:crosses val="autoZero"/>
        <c:crossBetween val="between"/>
      </c:valAx>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bar"/>
        <c:grouping val="clustered"/>
        <c:ser>
          <c:idx val="0"/>
          <c:order val="0"/>
          <c:spPr>
            <a:solidFill>
              <a:srgbClr val="8064A2">
                <a:lumMod val="60000"/>
                <a:lumOff val="40000"/>
              </a:srgbClr>
            </a:solidFill>
          </c:spPr>
          <c:dPt>
            <c:idx val="0"/>
            <c:spPr>
              <a:solidFill>
                <a:srgbClr val="D99694">
                  <a:alpha val="69804"/>
                </a:srgbClr>
              </a:solidFill>
            </c:spPr>
          </c:dPt>
          <c:dPt>
            <c:idx val="1"/>
            <c:spPr>
              <a:solidFill>
                <a:srgbClr val="D99694">
                  <a:alpha val="69804"/>
                </a:srgbClr>
              </a:solidFill>
            </c:spPr>
          </c:dPt>
          <c:dPt>
            <c:idx val="2"/>
            <c:spPr>
              <a:solidFill>
                <a:srgbClr val="D99694">
                  <a:alpha val="69804"/>
                </a:srgbClr>
              </a:solidFill>
            </c:spPr>
          </c:dPt>
          <c:dPt>
            <c:idx val="3"/>
            <c:spPr>
              <a:solidFill>
                <a:srgbClr val="D99694">
                  <a:alpha val="69804"/>
                </a:srgbClr>
              </a:solidFill>
            </c:spPr>
          </c:dPt>
          <c:dPt>
            <c:idx val="4"/>
            <c:spPr>
              <a:solidFill>
                <a:srgbClr val="D99694">
                  <a:alpha val="69804"/>
                </a:srgbClr>
              </a:solidFill>
            </c:spPr>
          </c:dPt>
          <c:dPt>
            <c:idx val="5"/>
            <c:spPr>
              <a:solidFill>
                <a:srgbClr val="D99694">
                  <a:alpha val="69804"/>
                </a:srgbClr>
              </a:solidFill>
            </c:spPr>
          </c:dPt>
          <c:dPt>
            <c:idx val="7"/>
            <c:spPr>
              <a:solidFill>
                <a:srgbClr val="B3A2C7">
                  <a:alpha val="69804"/>
                </a:srgbClr>
              </a:solidFill>
            </c:spPr>
          </c:dPt>
          <c:dPt>
            <c:idx val="8"/>
            <c:spPr>
              <a:solidFill>
                <a:srgbClr val="B3A2C7">
                  <a:alpha val="69804"/>
                </a:srgbClr>
              </a:solidFill>
            </c:spPr>
          </c:dPt>
          <c:dPt>
            <c:idx val="9"/>
            <c:spPr>
              <a:solidFill>
                <a:srgbClr val="B3A2C7">
                  <a:alpha val="69804"/>
                </a:srgbClr>
              </a:solidFill>
            </c:spPr>
          </c:dPt>
          <c:dPt>
            <c:idx val="10"/>
            <c:spPr>
              <a:solidFill>
                <a:srgbClr val="B3A2C7">
                  <a:alpha val="69804"/>
                </a:srgbClr>
              </a:solidFill>
            </c:spPr>
          </c:dPt>
          <c:cat>
            <c:strRef>
              <c:f>Sheet4!$A$17:$A$27</c:f>
              <c:strCache>
                <c:ptCount val="11"/>
                <c:pt idx="0">
                  <c:v>cellular response to nutrient </c:v>
                </c:pt>
                <c:pt idx="1">
                  <c:v>gluconeogenesis </c:v>
                </c:pt>
                <c:pt idx="2">
                  <c:v>glycerol metabolic process </c:v>
                </c:pt>
                <c:pt idx="3">
                  <c:v>fatty acid beta-oxidation </c:v>
                </c:pt>
                <c:pt idx="4">
                  <c:v>chromatin maintenance </c:v>
                </c:pt>
                <c:pt idx="5">
                  <c:v>spermatid development </c:v>
                </c:pt>
                <c:pt idx="7">
                  <c:v>PcG protein complex </c:v>
                </c:pt>
                <c:pt idx="8">
                  <c:v>histone methyltransferase complex </c:v>
                </c:pt>
                <c:pt idx="9">
                  <c:v>brahma complex </c:v>
                </c:pt>
                <c:pt idx="10">
                  <c:v>histone acetyltransferase complex </c:v>
                </c:pt>
              </c:strCache>
            </c:strRef>
          </c:cat>
          <c:val>
            <c:numRef>
              <c:f>Sheet4!$B$17:$B$27</c:f>
              <c:numCache>
                <c:formatCode>General</c:formatCode>
                <c:ptCount val="11"/>
                <c:pt idx="0">
                  <c:v>2.2881927709588092</c:v>
                </c:pt>
                <c:pt idx="1">
                  <c:v>2.0433514207947971</c:v>
                </c:pt>
                <c:pt idx="2">
                  <c:v>1.3936186348893951</c:v>
                </c:pt>
                <c:pt idx="3">
                  <c:v>3.1824346304402193</c:v>
                </c:pt>
                <c:pt idx="4">
                  <c:v>1.3936186348893951</c:v>
                </c:pt>
                <c:pt idx="5">
                  <c:v>2.6968039425795109</c:v>
                </c:pt>
                <c:pt idx="7">
                  <c:v>4.9065783148377724</c:v>
                </c:pt>
                <c:pt idx="8">
                  <c:v>4.3036436112666916</c:v>
                </c:pt>
                <c:pt idx="9">
                  <c:v>1.9281179926938823</c:v>
                </c:pt>
                <c:pt idx="10">
                  <c:v>4.2924298239020633</c:v>
                </c:pt>
              </c:numCache>
            </c:numRef>
          </c:val>
        </c:ser>
        <c:gapWidth val="50"/>
        <c:axId val="112606208"/>
        <c:axId val="112616192"/>
      </c:barChart>
      <c:catAx>
        <c:axId val="112606208"/>
        <c:scaling>
          <c:orientation val="minMax"/>
        </c:scaling>
        <c:axPos val="l"/>
        <c:tickLblPos val="nextTo"/>
        <c:txPr>
          <a:bodyPr/>
          <a:lstStyle/>
          <a:p>
            <a:pPr>
              <a:defRPr sz="2000" baseline="0">
                <a:latin typeface="Times New Roman" pitchFamily="18" charset="0"/>
                <a:cs typeface="Times New Roman" pitchFamily="18" charset="0"/>
              </a:defRPr>
            </a:pPr>
            <a:endParaRPr lang="en-US"/>
          </a:p>
        </c:txPr>
        <c:crossAx val="112616192"/>
        <c:crosses val="autoZero"/>
        <c:auto val="1"/>
        <c:lblAlgn val="ctr"/>
        <c:lblOffset val="100"/>
      </c:catAx>
      <c:valAx>
        <c:axId val="112616192"/>
        <c:scaling>
          <c:orientation val="minMax"/>
          <c:min val="1"/>
        </c:scaling>
        <c:axPos val="b"/>
        <c:numFmt formatCode="General" sourceLinked="1"/>
        <c:tickLblPos val="nextTo"/>
        <c:txPr>
          <a:bodyPr/>
          <a:lstStyle/>
          <a:p>
            <a:pPr>
              <a:defRPr sz="2000" baseline="0"/>
            </a:pPr>
            <a:endParaRPr lang="en-US"/>
          </a:p>
        </c:txPr>
        <c:crossAx val="112606208"/>
        <c:crosses val="autoZero"/>
        <c:crossBetween val="between"/>
      </c:valAx>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bar"/>
        <c:grouping val="clustered"/>
        <c:ser>
          <c:idx val="0"/>
          <c:order val="0"/>
          <c:spPr>
            <a:solidFill>
              <a:srgbClr val="8064A2">
                <a:lumMod val="60000"/>
                <a:lumOff val="40000"/>
              </a:srgbClr>
            </a:solidFill>
          </c:spPr>
          <c:dPt>
            <c:idx val="0"/>
            <c:spPr>
              <a:solidFill>
                <a:srgbClr val="D99694">
                  <a:alpha val="69804"/>
                </a:srgbClr>
              </a:solidFill>
            </c:spPr>
          </c:dPt>
          <c:dPt>
            <c:idx val="1"/>
            <c:spPr>
              <a:solidFill>
                <a:srgbClr val="D99694">
                  <a:alpha val="69804"/>
                </a:srgbClr>
              </a:solidFill>
            </c:spPr>
          </c:dPt>
          <c:dPt>
            <c:idx val="2"/>
            <c:spPr>
              <a:solidFill>
                <a:srgbClr val="D99694">
                  <a:alpha val="69804"/>
                </a:srgbClr>
              </a:solidFill>
            </c:spPr>
          </c:dPt>
          <c:dPt>
            <c:idx val="3"/>
            <c:spPr>
              <a:solidFill>
                <a:srgbClr val="D99694">
                  <a:alpha val="69804"/>
                </a:srgbClr>
              </a:solidFill>
            </c:spPr>
          </c:dPt>
          <c:dPt>
            <c:idx val="4"/>
            <c:spPr>
              <a:solidFill>
                <a:srgbClr val="D99694">
                  <a:alpha val="69804"/>
                </a:srgbClr>
              </a:solidFill>
            </c:spPr>
          </c:dPt>
          <c:dPt>
            <c:idx val="5"/>
            <c:spPr>
              <a:solidFill>
                <a:srgbClr val="D99694">
                  <a:alpha val="69804"/>
                </a:srgbClr>
              </a:solidFill>
            </c:spPr>
          </c:dPt>
          <c:dPt>
            <c:idx val="7"/>
            <c:spPr>
              <a:solidFill>
                <a:srgbClr val="B3A2C7">
                  <a:alpha val="69804"/>
                </a:srgbClr>
              </a:solidFill>
            </c:spPr>
          </c:dPt>
          <c:dPt>
            <c:idx val="8"/>
            <c:spPr>
              <a:solidFill>
                <a:srgbClr val="B3A2C7">
                  <a:alpha val="69804"/>
                </a:srgbClr>
              </a:solidFill>
            </c:spPr>
          </c:dPt>
          <c:dPt>
            <c:idx val="9"/>
            <c:spPr>
              <a:solidFill>
                <a:srgbClr val="B3A2C7">
                  <a:alpha val="69804"/>
                </a:srgbClr>
              </a:solidFill>
            </c:spPr>
          </c:dPt>
          <c:dPt>
            <c:idx val="10"/>
            <c:spPr>
              <a:solidFill>
                <a:srgbClr val="B3A2C7">
                  <a:alpha val="69804"/>
                </a:srgbClr>
              </a:solidFill>
            </c:spPr>
          </c:dPt>
          <c:cat>
            <c:strRef>
              <c:f>Sheet4!$A$32:$A$42</c:f>
              <c:strCache>
                <c:ptCount val="11"/>
                <c:pt idx="0">
                  <c:v>triglyceride metabolic process </c:v>
                </c:pt>
                <c:pt idx="1">
                  <c:v>carbohydrate metabolic process </c:v>
                </c:pt>
                <c:pt idx="2">
                  <c:v>ncRNA metabolic process </c:v>
                </c:pt>
                <c:pt idx="3">
                  <c:v>oocyte development </c:v>
                </c:pt>
                <c:pt idx="4">
                  <c:v>embryo development </c:v>
                </c:pt>
                <c:pt idx="5">
                  <c:v>extracellular matrix organization </c:v>
                </c:pt>
                <c:pt idx="7">
                  <c:v>fatty acid oxidation</c:v>
                </c:pt>
                <c:pt idx="8">
                  <c:v>PcG protein complex </c:v>
                </c:pt>
                <c:pt idx="9">
                  <c:v>histone acetyltransferase com </c:v>
                </c:pt>
                <c:pt idx="10">
                  <c:v>brahma complex</c:v>
                </c:pt>
              </c:strCache>
            </c:strRef>
          </c:cat>
          <c:val>
            <c:numRef>
              <c:f>Sheet4!$B$32:$B$42</c:f>
              <c:numCache>
                <c:formatCode>General</c:formatCode>
                <c:ptCount val="11"/>
                <c:pt idx="0">
                  <c:v>2.171984935776023</c:v>
                </c:pt>
                <c:pt idx="1">
                  <c:v>7.5128616245228139</c:v>
                </c:pt>
                <c:pt idx="2">
                  <c:v>8.7423214251307115</c:v>
                </c:pt>
                <c:pt idx="3">
                  <c:v>1.5900668766687123</c:v>
                </c:pt>
                <c:pt idx="4">
                  <c:v>2.8416375079047502</c:v>
                </c:pt>
                <c:pt idx="5">
                  <c:v>2.7594507517174116</c:v>
                </c:pt>
                <c:pt idx="7">
                  <c:v>1.4723700991286615</c:v>
                </c:pt>
                <c:pt idx="8">
                  <c:v>4.9065783148377724</c:v>
                </c:pt>
                <c:pt idx="9">
                  <c:v>4.2924298239020633</c:v>
                </c:pt>
                <c:pt idx="10">
                  <c:v>1.9281179926938823</c:v>
                </c:pt>
              </c:numCache>
            </c:numRef>
          </c:val>
        </c:ser>
        <c:gapWidth val="53"/>
        <c:axId val="112649344"/>
        <c:axId val="112650880"/>
      </c:barChart>
      <c:catAx>
        <c:axId val="112649344"/>
        <c:scaling>
          <c:orientation val="minMax"/>
        </c:scaling>
        <c:axPos val="l"/>
        <c:tickLblPos val="nextTo"/>
        <c:txPr>
          <a:bodyPr/>
          <a:lstStyle/>
          <a:p>
            <a:pPr>
              <a:defRPr sz="2000" baseline="0">
                <a:latin typeface="Times New Roman" pitchFamily="18" charset="0"/>
                <a:cs typeface="Times New Roman" pitchFamily="18" charset="0"/>
              </a:defRPr>
            </a:pPr>
            <a:endParaRPr lang="en-US"/>
          </a:p>
        </c:txPr>
        <c:crossAx val="112650880"/>
        <c:crosses val="autoZero"/>
        <c:auto val="1"/>
        <c:lblAlgn val="ctr"/>
        <c:lblOffset val="100"/>
      </c:catAx>
      <c:valAx>
        <c:axId val="112650880"/>
        <c:scaling>
          <c:orientation val="minMax"/>
          <c:min val="1"/>
        </c:scaling>
        <c:axPos val="b"/>
        <c:numFmt formatCode="General" sourceLinked="1"/>
        <c:tickLblPos val="nextTo"/>
        <c:txPr>
          <a:bodyPr/>
          <a:lstStyle/>
          <a:p>
            <a:pPr>
              <a:defRPr sz="2000" baseline="0"/>
            </a:pPr>
            <a:endParaRPr lang="en-US"/>
          </a:p>
        </c:txPr>
        <c:crossAx val="112649344"/>
        <c:crosses val="autoZero"/>
        <c:crossBetween val="between"/>
      </c:valAx>
      <c:spPr>
        <a:noFill/>
        <a:ln w="25400">
          <a:noFill/>
        </a:ln>
      </c:spPr>
    </c:plotArea>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chart>
    <c:plotArea>
      <c:layout/>
      <c:barChart>
        <c:barDir val="bar"/>
        <c:grouping val="clustered"/>
        <c:ser>
          <c:idx val="0"/>
          <c:order val="0"/>
          <c:spPr>
            <a:solidFill>
              <a:srgbClr val="8064A2">
                <a:lumMod val="60000"/>
                <a:lumOff val="40000"/>
              </a:srgbClr>
            </a:solidFill>
          </c:spPr>
          <c:dPt>
            <c:idx val="0"/>
            <c:spPr>
              <a:solidFill>
                <a:srgbClr val="D99694">
                  <a:alpha val="69804"/>
                </a:srgbClr>
              </a:solidFill>
            </c:spPr>
          </c:dPt>
          <c:dPt>
            <c:idx val="1"/>
            <c:spPr>
              <a:solidFill>
                <a:srgbClr val="D99694">
                  <a:alpha val="69804"/>
                </a:srgbClr>
              </a:solidFill>
            </c:spPr>
          </c:dPt>
          <c:dPt>
            <c:idx val="2"/>
            <c:spPr>
              <a:solidFill>
                <a:srgbClr val="D99694">
                  <a:alpha val="69804"/>
                </a:srgbClr>
              </a:solidFill>
            </c:spPr>
          </c:dPt>
          <c:dPt>
            <c:idx val="3"/>
            <c:spPr>
              <a:solidFill>
                <a:srgbClr val="D99694">
                  <a:alpha val="69804"/>
                </a:srgbClr>
              </a:solidFill>
            </c:spPr>
          </c:dPt>
          <c:dPt>
            <c:idx val="4"/>
            <c:spPr>
              <a:solidFill>
                <a:srgbClr val="D99694">
                  <a:alpha val="69804"/>
                </a:srgbClr>
              </a:solidFill>
            </c:spPr>
          </c:dPt>
          <c:dPt>
            <c:idx val="5"/>
            <c:spPr>
              <a:solidFill>
                <a:srgbClr val="D99694">
                  <a:alpha val="69804"/>
                </a:srgbClr>
              </a:solidFill>
            </c:spPr>
          </c:dPt>
          <c:dPt>
            <c:idx val="7"/>
            <c:spPr>
              <a:solidFill>
                <a:srgbClr val="B3A2C7">
                  <a:alpha val="69804"/>
                </a:srgbClr>
              </a:solidFill>
            </c:spPr>
          </c:dPt>
          <c:dPt>
            <c:idx val="8"/>
            <c:spPr>
              <a:solidFill>
                <a:srgbClr val="B3A2C7">
                  <a:alpha val="69804"/>
                </a:srgbClr>
              </a:solidFill>
            </c:spPr>
          </c:dPt>
          <c:dPt>
            <c:idx val="9"/>
            <c:spPr>
              <a:solidFill>
                <a:srgbClr val="B3A2C7">
                  <a:alpha val="69804"/>
                </a:srgbClr>
              </a:solidFill>
            </c:spPr>
          </c:dPt>
          <c:dPt>
            <c:idx val="10"/>
            <c:spPr>
              <a:solidFill>
                <a:srgbClr val="B3A2C7">
                  <a:alpha val="69804"/>
                </a:srgbClr>
              </a:solidFill>
            </c:spPr>
          </c:dPt>
          <c:cat>
            <c:strRef>
              <c:f>Sheet4!$A$46:$A$56</c:f>
              <c:strCache>
                <c:ptCount val="11"/>
                <c:pt idx="0">
                  <c:v>fatty acid catabolic process </c:v>
                </c:pt>
                <c:pt idx="1">
                  <c:v>histone H4-K20 methylation </c:v>
                </c:pt>
                <c:pt idx="2">
                  <c:v>histone H3-K27 acetylation </c:v>
                </c:pt>
                <c:pt idx="3">
                  <c:v>histone H3-K9 modification </c:v>
                </c:pt>
                <c:pt idx="4">
                  <c:v>ncRNA transcription </c:v>
                </c:pt>
                <c:pt idx="5">
                  <c:v>embryo development </c:v>
                </c:pt>
                <c:pt idx="7">
                  <c:v>fatty acid beta-oxidation complex</c:v>
                </c:pt>
                <c:pt idx="8">
                  <c:v>histone methyltransferase complex </c:v>
                </c:pt>
                <c:pt idx="9">
                  <c:v>histone acetyltransferase complex </c:v>
                </c:pt>
                <c:pt idx="10">
                  <c:v>extrinsic comp. of plasma membrane</c:v>
                </c:pt>
              </c:strCache>
            </c:strRef>
          </c:cat>
          <c:val>
            <c:numRef>
              <c:f>Sheet4!$B$46:$B$56</c:f>
              <c:numCache>
                <c:formatCode>General</c:formatCode>
                <c:ptCount val="11"/>
                <c:pt idx="0">
                  <c:v>1.5142785735184201</c:v>
                </c:pt>
                <c:pt idx="1">
                  <c:v>2.0236500209967265</c:v>
                </c:pt>
                <c:pt idx="2">
                  <c:v>1.4723700991286615</c:v>
                </c:pt>
                <c:pt idx="3">
                  <c:v>1.995678626217358</c:v>
                </c:pt>
                <c:pt idx="4">
                  <c:v>1.6595558851598817</c:v>
                </c:pt>
                <c:pt idx="5">
                  <c:v>5.8153085691823945</c:v>
                </c:pt>
                <c:pt idx="7">
                  <c:v>1.4723700991286615</c:v>
                </c:pt>
                <c:pt idx="8">
                  <c:v>4.3036436112666916</c:v>
                </c:pt>
                <c:pt idx="9">
                  <c:v>4.2924298239020633</c:v>
                </c:pt>
                <c:pt idx="10">
                  <c:v>3.3001622741327541</c:v>
                </c:pt>
              </c:numCache>
            </c:numRef>
          </c:val>
        </c:ser>
        <c:gapWidth val="50"/>
        <c:axId val="112753664"/>
        <c:axId val="112759552"/>
      </c:barChart>
      <c:catAx>
        <c:axId val="112753664"/>
        <c:scaling>
          <c:orientation val="minMax"/>
        </c:scaling>
        <c:axPos val="l"/>
        <c:tickLblPos val="nextTo"/>
        <c:txPr>
          <a:bodyPr/>
          <a:lstStyle/>
          <a:p>
            <a:pPr>
              <a:defRPr sz="2000" baseline="0">
                <a:latin typeface="Times New Roman" pitchFamily="18" charset="0"/>
                <a:cs typeface="Times New Roman" pitchFamily="18" charset="0"/>
              </a:defRPr>
            </a:pPr>
            <a:endParaRPr lang="en-US"/>
          </a:p>
        </c:txPr>
        <c:crossAx val="112759552"/>
        <c:crosses val="autoZero"/>
        <c:auto val="1"/>
        <c:lblAlgn val="ctr"/>
        <c:lblOffset val="100"/>
      </c:catAx>
      <c:valAx>
        <c:axId val="112759552"/>
        <c:scaling>
          <c:orientation val="minMax"/>
          <c:min val="1"/>
        </c:scaling>
        <c:axPos val="b"/>
        <c:numFmt formatCode="General" sourceLinked="1"/>
        <c:tickLblPos val="nextTo"/>
        <c:txPr>
          <a:bodyPr/>
          <a:lstStyle/>
          <a:p>
            <a:pPr>
              <a:defRPr sz="2000" baseline="0"/>
            </a:pPr>
            <a:endParaRPr lang="en-US"/>
          </a:p>
        </c:txPr>
        <c:crossAx val="112753664"/>
        <c:crosses val="autoZero"/>
        <c:crossBetween val="between"/>
      </c:valAx>
    </c:plotArea>
    <c:plotVisOnly val="1"/>
  </c:chart>
  <c:externalData r:id="rId1"/>
</c:chartSpace>
</file>

<file path=ppt/comments/comment1.xml><?xml version="1.0" encoding="utf-8"?>
<p:cmLst xmlns:a="http://schemas.openxmlformats.org/drawingml/2006/main" xmlns:r="http://schemas.openxmlformats.org/officeDocument/2006/relationships" xmlns:p="http://schemas.openxmlformats.org/presentationml/2006/main">
  <p:cm authorId="0" dt="2015-12-16T17:08:23.572" idx="2">
    <p:pos x="10" y="10"/>
    <p:text>why say environmental factor</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2-16T17:18:22.163" idx="3">
    <p:pos x="10" y="10"/>
    <p:text>why use mnales at all when no phenotype
why do females show a 150% increase compared to males
why use a relative scale; use absolute to enable comparisons
use range of absolute values
people minterpreted free glucose levels as feeding marker</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2-16T17:29:16.993" idx="4">
    <p:pos x="10" y="10"/>
    <p:text>people misinterpreted the decrease in TAG to be not below even the flies on normal media (scales between A and B are different)</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12-16T17:34:58.584" idx="5">
    <p:pos x="10" y="10"/>
    <p:text>say if you find five signficantly up-regulated genes, how do you test if they belong to the same pathway?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9CE35E-3939-4579-B1BA-F8540D588672}" type="datetimeFigureOut">
              <a:rPr lang="en-US" smtClean="0"/>
              <a:pPr/>
              <a:t>5/4/2018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2EBD63-5F03-42C3-8F0A-73B576CF2CC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Epigenetic changes are heritable changes in gene expression, physiology or </a:t>
            </a:r>
            <a:r>
              <a:rPr lang="en-US" sz="1200" b="0" i="0" u="none" strike="noStrike" kern="1200" dirty="0" err="1" smtClean="0">
                <a:solidFill>
                  <a:schemeClr val="tx1"/>
                </a:solidFill>
                <a:latin typeface="+mn-lt"/>
                <a:ea typeface="+mn-ea"/>
                <a:cs typeface="+mn-cs"/>
              </a:rPr>
              <a:t>behaviour</a:t>
            </a:r>
            <a:r>
              <a:rPr lang="en-US" sz="1200" b="0" i="0" u="none" strike="noStrike" kern="1200" dirty="0" smtClean="0">
                <a:solidFill>
                  <a:schemeClr val="tx1"/>
                </a:solidFill>
                <a:latin typeface="+mn-lt"/>
                <a:ea typeface="+mn-ea"/>
                <a:cs typeface="+mn-cs"/>
              </a:rPr>
              <a:t> that do not involve mutations in the DNA sequence. </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study the effect of HSD on subsequent generation, we crossed </a:t>
            </a:r>
            <a:r>
              <a:rPr lang="en-US" baseline="0" dirty="0" err="1" smtClean="0"/>
              <a:t>hsd</a:t>
            </a:r>
            <a:r>
              <a:rPr lang="en-US" baseline="0" dirty="0" smtClean="0"/>
              <a:t> fed male with normal diet female . The eggs were </a:t>
            </a:r>
            <a:r>
              <a:rPr lang="en-US" baseline="0" dirty="0" err="1" smtClean="0"/>
              <a:t>layed</a:t>
            </a:r>
            <a:r>
              <a:rPr lang="en-US" baseline="0" dirty="0" smtClean="0"/>
              <a:t> on normal medium. After </a:t>
            </a:r>
            <a:r>
              <a:rPr lang="en-US" baseline="0" dirty="0" err="1" smtClean="0"/>
              <a:t>eclosion</a:t>
            </a:r>
            <a:r>
              <a:rPr lang="en-US" baseline="0" dirty="0" smtClean="0"/>
              <a:t>, adults were treated with 2 week of treatment and </a:t>
            </a:r>
            <a:r>
              <a:rPr lang="en-US" baseline="0" dirty="0" err="1" smtClean="0"/>
              <a:t>sacrifised</a:t>
            </a:r>
            <a:r>
              <a:rPr lang="en-US" baseline="0" dirty="0" smtClean="0"/>
              <a:t> for measurement of TAG and protein level.</a:t>
            </a:r>
          </a:p>
          <a:p>
            <a:endParaRPr lang="en-US" baseline="0" dirty="0" smtClean="0"/>
          </a:p>
          <a:p>
            <a:r>
              <a:rPr lang="en-US" baseline="0" dirty="0" smtClean="0"/>
              <a:t>For generating F2 progeny, we crossed F1 male obtained through HSD fed male line and crossed with normal female. The rest of the procedure is same.</a:t>
            </a:r>
          </a:p>
          <a:p>
            <a:r>
              <a:rPr lang="en-US" baseline="0" dirty="0" smtClean="0"/>
              <a:t>Just to stress on the point that, no F2 generation parents didn’t have  exposure to HSD only their grandparent that too male line was exposed to high sugar diet.</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four group</a:t>
            </a:r>
            <a:r>
              <a:rPr lang="en-US" baseline="0" dirty="0" smtClean="0"/>
              <a:t> depending on the sex of the flies and direction of regulation was compared with the human </a:t>
            </a:r>
            <a:r>
              <a:rPr lang="en-US" baseline="0" dirty="0" err="1" smtClean="0"/>
              <a:t>ortholog</a:t>
            </a:r>
            <a:r>
              <a:rPr lang="en-US" baseline="0" dirty="0" smtClean="0"/>
              <a:t> using flyrnai.org website. </a:t>
            </a:r>
          </a:p>
          <a:p>
            <a:r>
              <a:rPr lang="en-US" baseline="0" dirty="0" smtClean="0"/>
              <a:t>When human </a:t>
            </a:r>
            <a:r>
              <a:rPr lang="en-US" baseline="0" dirty="0" err="1" smtClean="0"/>
              <a:t>ortholog</a:t>
            </a:r>
            <a:r>
              <a:rPr lang="en-US" baseline="0" dirty="0" smtClean="0"/>
              <a:t> was submitted for analysis in Online </a:t>
            </a:r>
            <a:r>
              <a:rPr lang="en-US" baseline="0" dirty="0" err="1" smtClean="0"/>
              <a:t>mendelian</a:t>
            </a:r>
            <a:r>
              <a:rPr lang="en-US" baseline="0" dirty="0" smtClean="0"/>
              <a:t> inheritance in Man, we found enrichment of the genes which has shown correlation with the disease involving various energy related metabolism</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further validate our study results</a:t>
            </a:r>
            <a:r>
              <a:rPr lang="en-US" baseline="0" dirty="0" smtClean="0"/>
              <a:t>, we performed artificial cluster </a:t>
            </a:r>
            <a:r>
              <a:rPr lang="en-US" baseline="0" dirty="0" err="1" smtClean="0"/>
              <a:t>algorythm</a:t>
            </a:r>
            <a:r>
              <a:rPr lang="en-US" baseline="0" dirty="0" smtClean="0"/>
              <a:t> on the basis of up or down regulation of genes with other studies which have reported the effect of </a:t>
            </a:r>
            <a:r>
              <a:rPr lang="en-US" baseline="0" dirty="0" err="1" smtClean="0"/>
              <a:t>hsd</a:t>
            </a:r>
            <a:r>
              <a:rPr lang="en-US" baseline="0" dirty="0" smtClean="0"/>
              <a:t> on flies. </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Doubt the conventional wisdom unless you can verify it with reason and experiment.</a:t>
            </a:r>
          </a:p>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344" name="Shape 34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1200" b="0" i="0" u="none" strike="noStrike" cap="none" baseline="0" dirty="0">
              <a:solidFill>
                <a:schemeClr val="dk1"/>
              </a:solidFill>
              <a:latin typeface="Calibri"/>
              <a:ea typeface="Calibri"/>
              <a:cs typeface="Calibri"/>
              <a:sym typeface="Calibri"/>
            </a:endParaRPr>
          </a:p>
        </p:txBody>
      </p:sp>
      <p:sp>
        <p:nvSpPr>
          <p:cNvPr id="110" name="Shape 1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There are lots of examples of</a:t>
            </a:r>
            <a:r>
              <a:rPr lang="en-US" sz="1200" b="0" i="0" u="none" strike="noStrike" kern="1200" baseline="0" dirty="0" smtClean="0">
                <a:solidFill>
                  <a:schemeClr val="tx1"/>
                </a:solidFill>
                <a:latin typeface="+mn-lt"/>
                <a:ea typeface="+mn-ea"/>
                <a:cs typeface="+mn-cs"/>
              </a:rPr>
              <a:t> recent studies published in eminent journals showing </a:t>
            </a:r>
            <a:r>
              <a:rPr lang="en-US" sz="1200" b="0" i="0" u="none" strike="noStrike" kern="1200" baseline="0" dirty="0" err="1" smtClean="0">
                <a:solidFill>
                  <a:schemeClr val="tx1"/>
                </a:solidFill>
                <a:latin typeface="+mn-lt"/>
                <a:ea typeface="+mn-ea"/>
                <a:cs typeface="+mn-cs"/>
              </a:rPr>
              <a:t>epigentic</a:t>
            </a:r>
            <a:r>
              <a:rPr lang="en-US" sz="1200" b="0" i="0" u="none" strike="noStrike" kern="1200" baseline="0" dirty="0" smtClean="0">
                <a:solidFill>
                  <a:schemeClr val="tx1"/>
                </a:solidFill>
                <a:latin typeface="+mn-lt"/>
                <a:ea typeface="+mn-ea"/>
                <a:cs typeface="+mn-cs"/>
              </a:rPr>
              <a:t> inheritance.</a:t>
            </a:r>
            <a:endParaRPr lang="en-US" dirty="0" smtClean="0"/>
          </a:p>
          <a:p>
            <a:r>
              <a:rPr lang="en-US" dirty="0" smtClean="0"/>
              <a:t>Father to daughters, </a:t>
            </a:r>
            <a:r>
              <a:rPr lang="en-US" baseline="0" dirty="0" smtClean="0"/>
              <a:t>Mother to daughters, </a:t>
            </a:r>
            <a:r>
              <a:rPr lang="en-US" dirty="0" smtClean="0"/>
              <a:t>F0 male mice to F2 progeny, 3.  glucose intolerance and insulin resistance </a:t>
            </a:r>
            <a:r>
              <a:rPr lang="en-US" sz="1200" kern="1200" baseline="0" dirty="0" smtClean="0">
                <a:solidFill>
                  <a:schemeClr val="tx1"/>
                </a:solidFill>
                <a:latin typeface="+mn-lt"/>
                <a:ea typeface="+mn-ea"/>
                <a:cs typeface="+mn-cs"/>
              </a:rPr>
              <a:t>Insulin resistance was induced in male mice by feeding a high-fat diet, and impaired fasting glucose was induced by injecting these mice with a low dose of STZ,</a:t>
            </a:r>
            <a:endParaRPr lang="en-US" dirty="0" smtClean="0"/>
          </a:p>
        </p:txBody>
      </p:sp>
      <p:sp>
        <p:nvSpPr>
          <p:cNvPr id="4" name="Slide Number Placeholder 3"/>
          <p:cNvSpPr>
            <a:spLocks noGrp="1"/>
          </p:cNvSpPr>
          <p:nvPr>
            <p:ph type="sldNum" sz="quarter" idx="10"/>
          </p:nvPr>
        </p:nvSpPr>
        <p:spPr/>
        <p:txBody>
          <a:bodyPr/>
          <a:lstStyle/>
          <a:p>
            <a:fld id="{5E2EBD63-5F03-42C3-8F0A-73B576CF2CC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7" name="Shape 1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cap="none" baseline="0" dirty="0" smtClean="0">
                <a:solidFill>
                  <a:schemeClr val="dk1"/>
                </a:solidFill>
                <a:latin typeface="Calibri"/>
                <a:ea typeface="Calibri"/>
                <a:cs typeface="Calibri"/>
                <a:sym typeface="Calibri"/>
              </a:rPr>
              <a:t>Adaptive liver healing in mice whose ancestors were exposed to chloroform.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cap="none" baseline="0" dirty="0" smtClean="0">
                <a:solidFill>
                  <a:schemeClr val="dk1"/>
                </a:solidFill>
                <a:latin typeface="Calibri"/>
                <a:ea typeface="Calibri"/>
                <a:cs typeface="Calibri"/>
                <a:sym typeface="Calibri"/>
              </a:rPr>
              <a:t>The inducer—chloroform—wounds the liver of mice in F0, no exposure to chloroform takes place in F1 and when the authors again exposed the mice in F2 their livers healed faster and showed less scarring than mice whose ancestors were never exposed.</a:t>
            </a:r>
          </a:p>
        </p:txBody>
      </p:sp>
      <p:sp>
        <p:nvSpPr>
          <p:cNvPr id="128" name="Shape 1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dirty="0">
                <a:solidFill>
                  <a:schemeClr val="dk1"/>
                </a:solidFill>
                <a:latin typeface="Calibri"/>
                <a:ea typeface="Calibri"/>
                <a:cs typeface="Calibri"/>
                <a:sym typeface="Calibri"/>
              </a:rPr>
              <a:t>Reduced Avoidance &amp; Fear, altered response to aversive conditions (prefers the bright compartment), test for </a:t>
            </a:r>
            <a:r>
              <a:rPr lang="en-US" sz="1200" b="0" i="0" u="none" strike="noStrike" cap="none" baseline="0" dirty="0" err="1">
                <a:solidFill>
                  <a:schemeClr val="dk1"/>
                </a:solidFill>
                <a:latin typeface="Calibri"/>
                <a:ea typeface="Calibri"/>
                <a:cs typeface="Calibri"/>
                <a:sym typeface="Calibri"/>
              </a:rPr>
              <a:t>behaviour</a:t>
            </a:r>
            <a:r>
              <a:rPr lang="en-US" sz="1200" b="0" i="0" u="none" strike="noStrike" cap="none" baseline="0" dirty="0">
                <a:solidFill>
                  <a:schemeClr val="dk1"/>
                </a:solidFill>
                <a:latin typeface="Calibri"/>
                <a:ea typeface="Calibri"/>
                <a:cs typeface="Calibri"/>
                <a:sym typeface="Calibri"/>
              </a:rPr>
              <a:t> despair (spent more time correlates with loss of hope) </a:t>
            </a:r>
          </a:p>
        </p:txBody>
      </p:sp>
      <p:sp>
        <p:nvSpPr>
          <p:cNvPr id="317" name="Shape 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a:t>
            </a:r>
            <a:r>
              <a:rPr lang="en-US" baseline="0" dirty="0" smtClean="0"/>
              <a:t> </a:t>
            </a:r>
            <a:r>
              <a:rPr lang="en-US" sz="1200" kern="1200" baseline="0" dirty="0" err="1" smtClean="0">
                <a:solidFill>
                  <a:schemeClr val="tx1"/>
                </a:solidFill>
                <a:latin typeface="+mn-lt"/>
                <a:ea typeface="+mn-ea"/>
                <a:cs typeface="+mn-cs"/>
              </a:rPr>
              <a:t>Donkin</a:t>
            </a:r>
            <a:r>
              <a:rPr lang="en-US" sz="1200" kern="1200" baseline="0" dirty="0" smtClean="0">
                <a:solidFill>
                  <a:schemeClr val="tx1"/>
                </a:solidFill>
                <a:latin typeface="+mn-lt"/>
                <a:ea typeface="+mn-ea"/>
                <a:cs typeface="+mn-cs"/>
              </a:rPr>
              <a:t> et al. show that spermatozoa from obese men carry a distinct epigenetic signature compared to lean men, in particular at genes controlling brain development and function. The sperm </a:t>
            </a:r>
            <a:r>
              <a:rPr lang="en-US" sz="1200" kern="1200" baseline="0" dirty="0" err="1" smtClean="0">
                <a:solidFill>
                  <a:schemeClr val="tx1"/>
                </a:solidFill>
                <a:latin typeface="+mn-lt"/>
                <a:ea typeface="+mn-ea"/>
                <a:cs typeface="+mn-cs"/>
              </a:rPr>
              <a:t>methylome</a:t>
            </a:r>
            <a:r>
              <a:rPr lang="en-US" sz="1200" kern="1200" baseline="0" dirty="0" smtClean="0">
                <a:solidFill>
                  <a:schemeClr val="tx1"/>
                </a:solidFill>
                <a:latin typeface="+mn-lt"/>
                <a:ea typeface="+mn-ea"/>
                <a:cs typeface="+mn-cs"/>
              </a:rPr>
              <a:t> is dynamically remodeled after gastric-bypass-induced weight loss, notably at gene regions implicated in the central control of appetite. </a:t>
            </a:r>
          </a:p>
          <a:p>
            <a:r>
              <a:rPr lang="en-US" dirty="0" smtClean="0"/>
              <a:t>2. F0 female to F2 progeny, </a:t>
            </a:r>
            <a:r>
              <a:rPr lang="en-US" dirty="0" err="1" smtClean="0"/>
              <a:t>triacylglyerides</a:t>
            </a:r>
            <a:r>
              <a:rPr lang="en-US" dirty="0" smtClean="0"/>
              <a:t> and gene expression</a:t>
            </a:r>
            <a:r>
              <a:rPr lang="en-US" baseline="0" dirty="0" smtClean="0"/>
              <a:t> 3. </a:t>
            </a:r>
            <a:r>
              <a:rPr lang="en-US" dirty="0" smtClean="0"/>
              <a:t>F0 males to F1 progeny, </a:t>
            </a:r>
            <a:r>
              <a:rPr lang="en-US" dirty="0" err="1" smtClean="0"/>
              <a:t>triacylglyerides</a:t>
            </a:r>
            <a:r>
              <a:rPr lang="en-US" dirty="0" smtClean="0"/>
              <a:t> and gene expression</a:t>
            </a:r>
          </a:p>
        </p:txBody>
      </p:sp>
      <p:sp>
        <p:nvSpPr>
          <p:cNvPr id="4" name="Slide Number Placeholder 3"/>
          <p:cNvSpPr>
            <a:spLocks noGrp="1"/>
          </p:cNvSpPr>
          <p:nvPr>
            <p:ph type="sldNum" sz="quarter" idx="10"/>
          </p:nvPr>
        </p:nvSpPr>
        <p:spPr/>
        <p:txBody>
          <a:bodyPr/>
          <a:lstStyle/>
          <a:p>
            <a:fld id="{5E2EBD63-5F03-42C3-8F0A-73B576CF2CC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different</a:t>
            </a:r>
            <a:r>
              <a:rPr lang="en-US" baseline="0" dirty="0" smtClean="0"/>
              <a:t> modes through which epigenetic information can be passed through generations. In case of A, the environmental factors changes the epigenetic marks in the </a:t>
            </a:r>
            <a:r>
              <a:rPr lang="en-US" baseline="0" dirty="0" err="1" smtClean="0"/>
              <a:t>germline</a:t>
            </a:r>
            <a:r>
              <a:rPr lang="en-US" baseline="0" dirty="0" smtClean="0"/>
              <a:t> of exposed progeny and when such marks escape through the epigenetic reprogramming then it transfers to the next generation and it may be passed to the next generation or reset during reprogramming. In case of B, environmental factor affects the somatic cells which the sends signals to the </a:t>
            </a:r>
            <a:r>
              <a:rPr lang="en-US" baseline="0" dirty="0" err="1" smtClean="0"/>
              <a:t>germline</a:t>
            </a:r>
            <a:r>
              <a:rPr lang="en-US" baseline="0" dirty="0" smtClean="0"/>
              <a:t> and such epigenetic marks are retained in subsequent generation. Third case of epigenetic inheritance can be seen in </a:t>
            </a:r>
            <a:r>
              <a:rPr lang="en-US" baseline="0" dirty="0" err="1" smtClean="0"/>
              <a:t>behavioural</a:t>
            </a:r>
            <a:r>
              <a:rPr lang="en-US" baseline="0" dirty="0" smtClean="0"/>
              <a:t> biology. In which traits like maternal care, cultural activities are continue to pass from generation to generations. Our lab is more interested in studying second mode of inheritance.</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Epigenetic changes are heritable changes in gene expression, physiology or behavior that do not involve mutations in the DNA sequence.</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field</a:t>
            </a:r>
            <a:r>
              <a:rPr lang="en-US" baseline="0" dirty="0" smtClean="0"/>
              <a:t> of TEI, various scientists recently proposed the mechanism about how the epigenetic information can pass along from one generation to other generation. One of the proposed mechanism is environmental exposure changes the epigenetic markers in the somatic tissue, which can send signals to the </a:t>
            </a:r>
            <a:r>
              <a:rPr lang="en-US" baseline="0" dirty="0" err="1" smtClean="0"/>
              <a:t>germline</a:t>
            </a:r>
            <a:r>
              <a:rPr lang="en-US" baseline="0" dirty="0" smtClean="0"/>
              <a:t> and makes changes thereafter and pass on to the next generation.</a:t>
            </a:r>
          </a:p>
          <a:p>
            <a:r>
              <a:rPr lang="en-US" baseline="0" dirty="0" smtClean="0"/>
              <a:t>However, there are two major concerns with this hypothesis, the </a:t>
            </a:r>
            <a:r>
              <a:rPr lang="en-US" baseline="0" dirty="0" err="1" smtClean="0"/>
              <a:t>epigenetics</a:t>
            </a:r>
            <a:r>
              <a:rPr lang="en-US" baseline="0" dirty="0" smtClean="0"/>
              <a:t> marks to carry forward to next generation, it has to escape or get protected from epigenetic resetting during two processes. 1. during gamete formation and 2. embryo differentiation. </a:t>
            </a:r>
            <a:endParaRPr lang="en-US" dirty="0"/>
          </a:p>
        </p:txBody>
      </p:sp>
      <p:sp>
        <p:nvSpPr>
          <p:cNvPr id="4" name="Slide Number Placeholder 3"/>
          <p:cNvSpPr>
            <a:spLocks noGrp="1"/>
          </p:cNvSpPr>
          <p:nvPr>
            <p:ph type="sldNum" sz="quarter" idx="10"/>
          </p:nvPr>
        </p:nvSpPr>
        <p:spPr/>
        <p:txBody>
          <a:bodyPr/>
          <a:lstStyle/>
          <a:p>
            <a:fld id="{5E2EBD63-5F03-42C3-8F0A-73B576CF2CC0}"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rtl="0"/>
            <a:r>
              <a:rPr lang="en-US" sz="1200" b="0" i="0" u="none" strike="noStrike" kern="1200" dirty="0" smtClean="0">
                <a:solidFill>
                  <a:schemeClr val="tx1"/>
                </a:solidFill>
                <a:latin typeface="+mn-lt"/>
                <a:ea typeface="+mn-ea"/>
                <a:cs typeface="+mn-cs"/>
              </a:rPr>
              <a:t>Randomized control studies are the only way of determining what components of diet are causal; only observational studies are possible in humans because of ethics and noncompliance . On the </a:t>
            </a:r>
            <a:r>
              <a:rPr lang="en-US" sz="1200" b="0" i="0" u="none" strike="noStrike" kern="1200" dirty="0" err="1" smtClean="0">
                <a:solidFill>
                  <a:schemeClr val="tx1"/>
                </a:solidFill>
                <a:latin typeface="+mn-lt"/>
                <a:ea typeface="+mn-ea"/>
                <a:cs typeface="+mn-cs"/>
              </a:rPr>
              <a:t>presitigious</a:t>
            </a:r>
            <a:r>
              <a:rPr lang="en-US" sz="1200" b="0" i="0" u="none" strike="noStrike" kern="1200" dirty="0" smtClean="0">
                <a:solidFill>
                  <a:schemeClr val="tx1"/>
                </a:solidFill>
                <a:latin typeface="+mn-lt"/>
                <a:ea typeface="+mn-ea"/>
                <a:cs typeface="+mn-cs"/>
              </a:rPr>
              <a:t> Cochrane reviews you will only find RCTs of exercise intervention. We don’t know which diets are associated with a higher risk versus others. Past animal studies have not been comparative.</a:t>
            </a:r>
            <a:endParaRPr lang="en-US" b="0" dirty="0" smtClean="0"/>
          </a:p>
          <a:p>
            <a:pPr rtl="0"/>
            <a:r>
              <a:rPr lang="en-US" sz="1200" b="0" i="0" u="none" strike="noStrike" kern="1200" dirty="0" smtClean="0">
                <a:solidFill>
                  <a:schemeClr val="tx1"/>
                </a:solidFill>
                <a:latin typeface="+mn-lt"/>
                <a:ea typeface="+mn-ea"/>
                <a:cs typeface="+mn-cs"/>
              </a:rPr>
              <a:t>[Existing studies focus on endogenous biological function of the homologous fly gene with little reference to human disease because they start from the fly]</a:t>
            </a:r>
            <a:endParaRPr lang="en-US" b="0" dirty="0" smtClean="0"/>
          </a:p>
          <a:p>
            <a:pPr rtl="0" fontAlgn="base"/>
            <a:r>
              <a:rPr lang="en-US" b="0" dirty="0" smtClean="0"/>
              <a:t/>
            </a:r>
            <a:br>
              <a:rPr lang="en-US" b="0" dirty="0" smtClean="0"/>
            </a:br>
            <a:r>
              <a:rPr lang="en-US" sz="1200" b="0" i="0" u="none" strike="noStrike" kern="1200" dirty="0" smtClean="0">
                <a:solidFill>
                  <a:schemeClr val="tx1"/>
                </a:solidFill>
                <a:latin typeface="+mn-lt"/>
                <a:ea typeface="+mn-ea"/>
                <a:cs typeface="+mn-cs"/>
              </a:rPr>
              <a:t>Unlimited supply</a:t>
            </a:r>
          </a:p>
          <a:p>
            <a:pPr rtl="0" fontAlgn="base"/>
            <a:r>
              <a:rPr lang="en-US" sz="1200" b="0" i="0" u="none" strike="noStrike" kern="1200" dirty="0" smtClean="0">
                <a:solidFill>
                  <a:schemeClr val="tx1"/>
                </a:solidFill>
                <a:latin typeface="+mn-lt"/>
                <a:ea typeface="+mn-ea"/>
                <a:cs typeface="+mn-cs"/>
              </a:rPr>
              <a:t>75% human disease genes have related sequences in </a:t>
            </a:r>
            <a:r>
              <a:rPr lang="en-US" sz="1200" b="0" i="1" u="none" strike="noStrike" kern="1200" dirty="0" smtClean="0">
                <a:solidFill>
                  <a:schemeClr val="tx1"/>
                </a:solidFill>
                <a:latin typeface="+mn-lt"/>
                <a:ea typeface="+mn-ea"/>
                <a:cs typeface="+mn-cs"/>
              </a:rPr>
              <a:t>D. </a:t>
            </a:r>
            <a:r>
              <a:rPr lang="en-US" sz="1200" b="0" i="1" u="none" strike="noStrike" kern="1200" dirty="0" err="1" smtClean="0">
                <a:solidFill>
                  <a:schemeClr val="tx1"/>
                </a:solidFill>
                <a:latin typeface="+mn-lt"/>
                <a:ea typeface="+mn-ea"/>
                <a:cs typeface="+mn-cs"/>
              </a:rPr>
              <a:t>melanogaster</a:t>
            </a:r>
            <a:r>
              <a:rPr lang="en-US" sz="1200" b="0" i="1" u="none" strike="noStrike" kern="1200" dirty="0" smtClean="0">
                <a:solidFill>
                  <a:schemeClr val="tx1"/>
                </a:solidFill>
                <a:latin typeface="+mn-lt"/>
                <a:ea typeface="+mn-ea"/>
                <a:cs typeface="+mn-cs"/>
              </a:rPr>
              <a:t> (defined by matches with expectation</a:t>
            </a:r>
            <a:r>
              <a:rPr lang="en-US" sz="1200" b="0" i="0" u="none" strike="noStrike" kern="1200" dirty="0" smtClean="0">
                <a:solidFill>
                  <a:schemeClr val="tx1"/>
                </a:solidFill>
                <a:latin typeface="+mn-lt"/>
                <a:ea typeface="+mn-ea"/>
                <a:cs typeface="+mn-cs"/>
              </a:rPr>
              <a:t> values ≤10</a:t>
            </a:r>
            <a:r>
              <a:rPr lang="en-US" sz="1200" b="0" i="0" u="none" strike="noStrike" kern="1200" baseline="30000" dirty="0" smtClean="0">
                <a:solidFill>
                  <a:schemeClr val="tx1"/>
                </a:solidFill>
                <a:latin typeface="+mn-lt"/>
                <a:ea typeface="+mn-ea"/>
                <a:cs typeface="+mn-cs"/>
              </a:rPr>
              <a:t>–10</a:t>
            </a:r>
            <a:r>
              <a:rPr lang="en-US" sz="1200" b="0" i="0" u="none" strike="noStrike" kern="1200" dirty="0" smtClean="0">
                <a:solidFill>
                  <a:schemeClr val="tx1"/>
                </a:solidFill>
                <a:latin typeface="+mn-lt"/>
                <a:ea typeface="+mn-ea"/>
                <a:cs typeface="+mn-cs"/>
              </a:rPr>
              <a:t>);</a:t>
            </a:r>
          </a:p>
          <a:p>
            <a:pPr rtl="0" fontAlgn="base"/>
            <a:r>
              <a:rPr lang="en-US" sz="1200" b="0" i="0" u="none" strike="noStrike" kern="1200" dirty="0" smtClean="0">
                <a:solidFill>
                  <a:schemeClr val="tx1"/>
                </a:solidFill>
                <a:latin typeface="+mn-lt"/>
                <a:ea typeface="+mn-ea"/>
                <a:cs typeface="+mn-cs"/>
              </a:rPr>
              <a:t>Ease of Genetic manipulation</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95" name="Shape 19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image" Target="../media/image28.gif"/><Relationship Id="rId7" Type="http://schemas.openxmlformats.org/officeDocument/2006/relationships/image" Target="../media/image32.gi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1.gif"/><Relationship Id="rId5" Type="http://schemas.openxmlformats.org/officeDocument/2006/relationships/image" Target="../media/image30.gif"/><Relationship Id="rId10" Type="http://schemas.openxmlformats.org/officeDocument/2006/relationships/image" Target="../media/image35.png"/><Relationship Id="rId4" Type="http://schemas.openxmlformats.org/officeDocument/2006/relationships/image" Target="../media/image29.gif"/><Relationship Id="rId9" Type="http://schemas.openxmlformats.org/officeDocument/2006/relationships/image" Target="../media/image34.gif"/></Relationships>
</file>

<file path=ppt/slides/_rels/slide36.xml.rels><?xml version="1.0" encoding="UTF-8" standalone="yes"?>
<Relationships xmlns="http://schemas.openxmlformats.org/package/2006/relationships"><Relationship Id="rId8" Type="http://schemas.openxmlformats.org/officeDocument/2006/relationships/hyperlink" Target="http://www.ncbi.nlm.nih.gov/pubmed/?term=Owens%20JA%5bAuthor%5d&amp;cauthor=true&amp;cauthor_uid=20962845" TargetMode="External"/><Relationship Id="rId13" Type="http://schemas.openxmlformats.org/officeDocument/2006/relationships/hyperlink" Target="http://www.ncbi.nlm.nih.gov/pubmed/?term=Thomas%20NA%5bAuthor%5d&amp;cauthor=true&amp;cauthor_uid=21750721" TargetMode="External"/><Relationship Id="rId18" Type="http://schemas.openxmlformats.org/officeDocument/2006/relationships/hyperlink" Target="http://www.ncbi.nlm.nih.gov/pubmed/?term=Yang%20CR%5bAuthor%5d&amp;cauthor=true&amp;cauthor_uid=24449870" TargetMode="External"/><Relationship Id="rId3" Type="http://schemas.openxmlformats.org/officeDocument/2006/relationships/hyperlink" Target="http://www.ncbi.nlm.nih.gov/pubmed/?term=20962845" TargetMode="External"/><Relationship Id="rId21" Type="http://schemas.openxmlformats.org/officeDocument/2006/relationships/hyperlink" Target="http://www.ncbi.nlm.nih.gov/pubmed/?term=Hou%20Y%5bAuthor%5d&amp;cauthor=true&amp;cauthor_uid=24449870" TargetMode="External"/><Relationship Id="rId7" Type="http://schemas.openxmlformats.org/officeDocument/2006/relationships/hyperlink" Target="http://www.ncbi.nlm.nih.gov/pubmed/?term=Barres%20R%5bAuthor%5d&amp;cauthor=true&amp;cauthor_uid=20962845" TargetMode="External"/><Relationship Id="rId12" Type="http://schemas.openxmlformats.org/officeDocument/2006/relationships/hyperlink" Target="http://www.ncbi.nlm.nih.gov/pubmed/?term=Lillycrop%20KA%5bAuthor%5d&amp;cauthor=true&amp;cauthor_uid=21750721" TargetMode="External"/><Relationship Id="rId17" Type="http://schemas.openxmlformats.org/officeDocument/2006/relationships/hyperlink" Target="http://www.ncbi.nlm.nih.gov/pubmed/?term=Wei%20Y%5bAuthor%5d&amp;cauthor=true&amp;cauthor_uid=24449870" TargetMode="External"/><Relationship Id="rId2" Type="http://schemas.openxmlformats.org/officeDocument/2006/relationships/notesSlide" Target="../notesSlides/notesSlide20.xml"/><Relationship Id="rId16" Type="http://schemas.openxmlformats.org/officeDocument/2006/relationships/hyperlink" Target="http://www.ncbi.nlm.nih.gov/pubmed/?term=Paternally+induced+transgenerational+inheritance+of+susceptibility+to+diabetes+in+mammals" TargetMode="External"/><Relationship Id="rId20" Type="http://schemas.openxmlformats.org/officeDocument/2006/relationships/hyperlink" Target="http://www.ncbi.nlm.nih.gov/pubmed/?term=Zhao%20ZA%5bAuthor%5d&amp;cauthor=true&amp;cauthor_uid=24449870" TargetMode="External"/><Relationship Id="rId1" Type="http://schemas.openxmlformats.org/officeDocument/2006/relationships/slideLayout" Target="../slideLayouts/slideLayout7.xml"/><Relationship Id="rId6" Type="http://schemas.openxmlformats.org/officeDocument/2006/relationships/hyperlink" Target="http://www.ncbi.nlm.nih.gov/pubmed/?term=Laybutt%20DR%5bAuthor%5d&amp;cauthor=true&amp;cauthor_uid=20962845" TargetMode="External"/><Relationship Id="rId11" Type="http://schemas.openxmlformats.org/officeDocument/2006/relationships/hyperlink" Target="http://www.ncbi.nlm.nih.gov/pubmed/?term=Hoile%20SP%5bAuthor%5d&amp;cauthor=true&amp;cauthor_uid=21750721" TargetMode="External"/><Relationship Id="rId5" Type="http://schemas.openxmlformats.org/officeDocument/2006/relationships/hyperlink" Target="http://www.ncbi.nlm.nih.gov/pubmed/?term=Lin%20RC%5bAuthor%5d&amp;cauthor=true&amp;cauthor_uid=20962845" TargetMode="External"/><Relationship Id="rId15" Type="http://schemas.openxmlformats.org/officeDocument/2006/relationships/hyperlink" Target="http://www.ncbi.nlm.nih.gov/pubmed/?term=Burdge%20GC%5bAuthor%5d&amp;cauthor=true&amp;cauthor_uid=21750721" TargetMode="External"/><Relationship Id="rId23" Type="http://schemas.openxmlformats.org/officeDocument/2006/relationships/hyperlink" Target="http://www.ncbi.nlm.nih.gov/pubmed/?term=Sun%20QY%5bAuthor%5d&amp;cauthor=true&amp;cauthor_uid=24449870" TargetMode="External"/><Relationship Id="rId10" Type="http://schemas.openxmlformats.org/officeDocument/2006/relationships/hyperlink" Target="http://www.ncbi.nlm.nih.gov/pubmed/?term=21750721" TargetMode="External"/><Relationship Id="rId19" Type="http://schemas.openxmlformats.org/officeDocument/2006/relationships/hyperlink" Target="http://www.ncbi.nlm.nih.gov/pubmed/?term=Wei%20YP%5bAuthor%5d&amp;cauthor=true&amp;cauthor_uid=24449870" TargetMode="External"/><Relationship Id="rId4" Type="http://schemas.openxmlformats.org/officeDocument/2006/relationships/hyperlink" Target="http://www.ncbi.nlm.nih.gov/pubmed/?term=Ng%20SF%5bAuthor%5d&amp;cauthor=true&amp;cauthor_uid=20962845" TargetMode="External"/><Relationship Id="rId9" Type="http://schemas.openxmlformats.org/officeDocument/2006/relationships/hyperlink" Target="http://www.ncbi.nlm.nih.gov/pubmed/?term=Morris%20MJ%5bAuthor%5d&amp;cauthor=true&amp;cauthor_uid=20962845" TargetMode="External"/><Relationship Id="rId14" Type="http://schemas.openxmlformats.org/officeDocument/2006/relationships/hyperlink" Target="http://www.ncbi.nlm.nih.gov/pubmed/?term=Hanson%20MA%5bAuthor%5d&amp;cauthor=true&amp;cauthor_uid=21750721" TargetMode="External"/><Relationship Id="rId22" Type="http://schemas.openxmlformats.org/officeDocument/2006/relationships/hyperlink" Target="http://www.ncbi.nlm.nih.gov/pubmed/?term=Schatten%20H%5bAuthor%5d&amp;cauthor=true&amp;cauthor_uid=24449870"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www.ncbi.nlm.nih.gov/pubmed/?term=Keleher%20M%5bAuthor%5d&amp;cauthor=true&amp;cauthor_uid=23649823" TargetMode="External"/><Relationship Id="rId13" Type="http://schemas.openxmlformats.org/officeDocument/2006/relationships/hyperlink" Target="http://www.ncbi.nlm.nih.gov/pubmed/?term=Lempradl%20A%5bAuthor%5d&amp;cauthor=true&amp;cauthor_uid=25480298" TargetMode="External"/><Relationship Id="rId18" Type="http://schemas.openxmlformats.org/officeDocument/2006/relationships/hyperlink" Target="http://www.ncbi.nlm.nih.gov/pubmed/?term=Pantano%20L%5bAuthor%5d&amp;cauthor=true&amp;cauthor_uid=25480298" TargetMode="External"/><Relationship Id="rId26" Type="http://schemas.openxmlformats.org/officeDocument/2006/relationships/hyperlink" Target="http://www.ncbi.nlm.nih.gov/pubmed/?term=Ribeiro%20C%5bAuthor%5d&amp;cauthor=true&amp;cauthor_uid=25480298" TargetMode="External"/><Relationship Id="rId3" Type="http://schemas.openxmlformats.org/officeDocument/2006/relationships/hyperlink" Target="http://www.ncbi.nlm.nih.gov/pubmed/23649823" TargetMode="External"/><Relationship Id="rId21" Type="http://schemas.openxmlformats.org/officeDocument/2006/relationships/hyperlink" Target="http://www.ncbi.nlm.nih.gov/pubmed/?term=Stoeckius%20M%5bAuthor%5d&amp;cauthor=true&amp;cauthor_uid=25480298" TargetMode="External"/><Relationship Id="rId7" Type="http://schemas.openxmlformats.org/officeDocument/2006/relationships/hyperlink" Target="http://www.ncbi.nlm.nih.gov/pubmed/?term=Lang%20T%5bAuthor%5d&amp;cauthor=true&amp;cauthor_uid=23649823" TargetMode="External"/><Relationship Id="rId12" Type="http://schemas.openxmlformats.org/officeDocument/2006/relationships/hyperlink" Target="http://www.ncbi.nlm.nih.gov/pubmed/?term=%C3%96st%20A%5bAuthor%5d&amp;cauthor=true&amp;cauthor_uid=25480298" TargetMode="External"/><Relationship Id="rId17" Type="http://schemas.openxmlformats.org/officeDocument/2006/relationships/hyperlink" Target="http://www.ncbi.nlm.nih.gov/pubmed/?term=Deniz%20M%5bAuthor%5d&amp;cauthor=true&amp;cauthor_uid=25480298" TargetMode="External"/><Relationship Id="rId25" Type="http://schemas.openxmlformats.org/officeDocument/2006/relationships/hyperlink" Target="http://www.ncbi.nlm.nih.gov/pubmed/?term=Iovino%20N%5bAuthor%5d&amp;cauthor=true&amp;cauthor_uid=25480298" TargetMode="External"/><Relationship Id="rId2" Type="http://schemas.openxmlformats.org/officeDocument/2006/relationships/image" Target="../media/image36.png"/><Relationship Id="rId16" Type="http://schemas.openxmlformats.org/officeDocument/2006/relationships/hyperlink" Target="http://www.ncbi.nlm.nih.gov/pubmed/?term=Tiko%20T%5bAuthor%5d&amp;cauthor=true&amp;cauthor_uid=25480298" TargetMode="External"/><Relationship Id="rId20" Type="http://schemas.openxmlformats.org/officeDocument/2006/relationships/hyperlink" Target="http://www.ncbi.nlm.nih.gov/pubmed/?term=Itskov%20PM%5bAuthor%5d&amp;cauthor=true&amp;cauthor_uid=25480298" TargetMode="External"/><Relationship Id="rId29" Type="http://schemas.openxmlformats.org/officeDocument/2006/relationships/hyperlink" Target="http://www.ncbi.nlm.nih.gov/pubmed/?term=Vavouri%20T%5bAuthor%5d&amp;cauthor=true&amp;cauthor_uid=25480298" TargetMode="External"/><Relationship Id="rId1" Type="http://schemas.openxmlformats.org/officeDocument/2006/relationships/slideLayout" Target="../slideLayouts/slideLayout7.xml"/><Relationship Id="rId6" Type="http://schemas.openxmlformats.org/officeDocument/2006/relationships/hyperlink" Target="http://www.ncbi.nlm.nih.gov/pubmed/?term=Wilson%20CA%5bAuthor%5d&amp;cauthor=true&amp;cauthor_uid=23649823" TargetMode="External"/><Relationship Id="rId11" Type="http://schemas.openxmlformats.org/officeDocument/2006/relationships/hyperlink" Target="http://www.ncbi.nlm.nih.gov/pubmed/25480298" TargetMode="External"/><Relationship Id="rId24" Type="http://schemas.openxmlformats.org/officeDocument/2006/relationships/hyperlink" Target="http://www.ncbi.nlm.nih.gov/pubmed/?term=Reuter%20G%5bAuthor%5d&amp;cauthor=true&amp;cauthor_uid=25480298" TargetMode="External"/><Relationship Id="rId5" Type="http://schemas.openxmlformats.org/officeDocument/2006/relationships/hyperlink" Target="http://www.ncbi.nlm.nih.gov/pubmed/?term=Musselman%20LP%5bAuthor%5d&amp;cauthor=true&amp;cauthor_uid=23649823" TargetMode="External"/><Relationship Id="rId15" Type="http://schemas.openxmlformats.org/officeDocument/2006/relationships/hyperlink" Target="http://www.ncbi.nlm.nih.gov/pubmed/?term=Weigert%20M%5bAuthor%5d&amp;cauthor=true&amp;cauthor_uid=25480298" TargetMode="External"/><Relationship Id="rId23" Type="http://schemas.openxmlformats.org/officeDocument/2006/relationships/hyperlink" Target="http://www.ncbi.nlm.nih.gov/pubmed/?term=Rajewsky%20N%5bAuthor%5d&amp;cauthor=true&amp;cauthor_uid=25480298" TargetMode="External"/><Relationship Id="rId28" Type="http://schemas.openxmlformats.org/officeDocument/2006/relationships/hyperlink" Target="http://www.ncbi.nlm.nih.gov/pubmed/?term=Heyne%20S%5bAuthor%5d&amp;cauthor=true&amp;cauthor_uid=25480298" TargetMode="External"/><Relationship Id="rId10" Type="http://schemas.openxmlformats.org/officeDocument/2006/relationships/hyperlink" Target="http://www.ncbi.nlm.nih.gov/pubmed/?term=Duncan%20JG%5bAuthor%5d&amp;cauthor=true&amp;cauthor_uid=23649823" TargetMode="External"/><Relationship Id="rId19" Type="http://schemas.openxmlformats.org/officeDocument/2006/relationships/hyperlink" Target="http://www.ncbi.nlm.nih.gov/pubmed/?term=Boenisch%20U%5bAuthor%5d&amp;cauthor=true&amp;cauthor_uid=25480298" TargetMode="External"/><Relationship Id="rId4" Type="http://schemas.openxmlformats.org/officeDocument/2006/relationships/hyperlink" Target="http://www.ncbi.nlm.nih.gov/pubmed/?term=Buescher%20JL%5bAuthor%5d&amp;cauthor=true&amp;cauthor_uid=23649823" TargetMode="External"/><Relationship Id="rId9" Type="http://schemas.openxmlformats.org/officeDocument/2006/relationships/hyperlink" Target="http://www.ncbi.nlm.nih.gov/pubmed/?term=Baranski%20TJ%5bAuthor%5d&amp;cauthor=true&amp;cauthor_uid=23649823" TargetMode="External"/><Relationship Id="rId14" Type="http://schemas.openxmlformats.org/officeDocument/2006/relationships/hyperlink" Target="http://www.ncbi.nlm.nih.gov/pubmed/?term=Casas%20E%5bAuthor%5d&amp;cauthor=true&amp;cauthor_uid=25480298" TargetMode="External"/><Relationship Id="rId22" Type="http://schemas.openxmlformats.org/officeDocument/2006/relationships/hyperlink" Target="http://www.ncbi.nlm.nih.gov/pubmed/?term=Ruf%20M%5bAuthor%5d&amp;cauthor=true&amp;cauthor_uid=25480298" TargetMode="External"/><Relationship Id="rId27" Type="http://schemas.openxmlformats.org/officeDocument/2006/relationships/hyperlink" Target="http://www.ncbi.nlm.nih.gov/pubmed/?term=Alenius%20M%5bAuthor%5d&amp;cauthor=true&amp;cauthor_uid=25480298" TargetMode="External"/><Relationship Id="rId30" Type="http://schemas.openxmlformats.org/officeDocument/2006/relationships/hyperlink" Target="http://www.ncbi.nlm.nih.gov/pubmed/?term=Pospisilik%20JA%5bAuthor%5d&amp;cauthor=true&amp;cauthor_uid=2548029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52600"/>
            <a:ext cx="9144000" cy="1908175"/>
          </a:xfrm>
        </p:spPr>
        <p:txBody>
          <a:bodyPr>
            <a:normAutofit/>
          </a:bodyPr>
          <a:lstStyle/>
          <a:p>
            <a:r>
              <a:rPr lang="en-US" sz="3200" b="1" dirty="0" smtClean="0">
                <a:solidFill>
                  <a:schemeClr val="tx2"/>
                </a:solidFill>
              </a:rPr>
              <a:t>Studies on transgenerational epigenetic inheritance of dietary factor-induced metabolic perturbation in </a:t>
            </a:r>
            <a:r>
              <a:rPr lang="en-US" sz="3200" b="1" i="1" dirty="0" smtClean="0">
                <a:solidFill>
                  <a:schemeClr val="tx2"/>
                </a:solidFill>
              </a:rPr>
              <a:t>Drosophila</a:t>
            </a:r>
            <a:endParaRPr lang="en-US" sz="3200" b="1" i="1" dirty="0">
              <a:solidFill>
                <a:schemeClr val="tx2"/>
              </a:solidFill>
            </a:endParaRPr>
          </a:p>
        </p:txBody>
      </p:sp>
      <p:sp>
        <p:nvSpPr>
          <p:cNvPr id="3" name="Subtitle 2"/>
          <p:cNvSpPr>
            <a:spLocks noGrp="1"/>
          </p:cNvSpPr>
          <p:nvPr>
            <p:ph type="subTitle" idx="1"/>
          </p:nvPr>
        </p:nvSpPr>
        <p:spPr>
          <a:xfrm>
            <a:off x="1524000" y="4267200"/>
            <a:ext cx="6400800" cy="1752600"/>
          </a:xfrm>
        </p:spPr>
        <p:txBody>
          <a:bodyPr>
            <a:normAutofit/>
          </a:bodyPr>
          <a:lstStyle/>
          <a:p>
            <a:r>
              <a:rPr lang="en-US" sz="2400" b="1" dirty="0" smtClean="0">
                <a:solidFill>
                  <a:schemeClr val="tx1"/>
                </a:solidFill>
              </a:rPr>
              <a:t>Manoj Teltumbade</a:t>
            </a:r>
          </a:p>
          <a:p>
            <a:r>
              <a:rPr lang="en-US" sz="2400" b="1" dirty="0" smtClean="0">
                <a:solidFill>
                  <a:schemeClr val="tx1"/>
                </a:solidFill>
              </a:rPr>
              <a:t>Supervisor: Dr. Abhay Sharma</a:t>
            </a:r>
            <a:endParaRPr lang="en-US" sz="2400" b="1" dirty="0">
              <a:solidFill>
                <a:schemeClr val="tx1"/>
              </a:solidFill>
            </a:endParaRPr>
          </a:p>
        </p:txBody>
      </p:sp>
      <p:pic>
        <p:nvPicPr>
          <p:cNvPr id="4" name="Shape 84"/>
          <p:cNvPicPr preferRelativeResize="0"/>
          <p:nvPr/>
        </p:nvPicPr>
        <p:blipFill rotWithShape="1">
          <a:blip r:embed="rId3" cstate="print">
            <a:alphaModFix/>
          </a:blip>
          <a:srcRect/>
          <a:stretch/>
        </p:blipFill>
        <p:spPr>
          <a:xfrm>
            <a:off x="304800" y="243841"/>
            <a:ext cx="2286000" cy="822959"/>
          </a:xfrm>
          <a:prstGeom prst="rect">
            <a:avLst/>
          </a:prstGeom>
          <a:noFill/>
          <a:ln w="28575" cap="flat">
            <a:solidFill>
              <a:srgbClr val="660066"/>
            </a:solidFill>
            <a:prstDash val="solid"/>
            <a:miter/>
            <a:headEnd type="none" w="med" len="med"/>
            <a:tailEnd type="none" w="med" len="med"/>
          </a:ln>
        </p:spPr>
      </p:pic>
      <p:pic>
        <p:nvPicPr>
          <p:cNvPr id="5" name="Shape 85"/>
          <p:cNvPicPr preferRelativeResize="0"/>
          <p:nvPr/>
        </p:nvPicPr>
        <p:blipFill rotWithShape="1">
          <a:blip r:embed="rId4" cstate="print">
            <a:alphaModFix/>
          </a:blip>
          <a:srcRect/>
          <a:stretch/>
        </p:blipFill>
        <p:spPr>
          <a:xfrm>
            <a:off x="6934200" y="282487"/>
            <a:ext cx="1904999" cy="860513"/>
          </a:xfrm>
          <a:prstGeom prst="rect">
            <a:avLst/>
          </a:prstGeom>
          <a:noFill/>
          <a:ln w="9525" cap="flat">
            <a:solidFill>
              <a:schemeClr val="dk1"/>
            </a:solidFill>
            <a:prstDash val="solid"/>
            <a:round/>
            <a:headEnd type="none" w="med" len="med"/>
            <a:tailEnd type="none" w="med" len="med"/>
          </a:ln>
        </p:spPr>
      </p:pic>
      <p:sp>
        <p:nvSpPr>
          <p:cNvPr id="6" name="TextBox 5"/>
          <p:cNvSpPr txBox="1"/>
          <p:nvPr/>
        </p:nvSpPr>
        <p:spPr>
          <a:xfrm>
            <a:off x="6705600" y="6412468"/>
            <a:ext cx="2362200" cy="369332"/>
          </a:xfrm>
          <a:prstGeom prst="rect">
            <a:avLst/>
          </a:prstGeom>
          <a:noFill/>
        </p:spPr>
        <p:txBody>
          <a:bodyPr wrap="square" rtlCol="0">
            <a:spAutoFit/>
          </a:bodyPr>
          <a:lstStyle/>
          <a:p>
            <a:pPr algn="r"/>
            <a:r>
              <a:rPr lang="en-US" dirty="0" smtClean="0"/>
              <a:t>16</a:t>
            </a:r>
            <a:r>
              <a:rPr lang="en-US" baseline="30000" dirty="0" smtClean="0"/>
              <a:t>th</a:t>
            </a:r>
            <a:r>
              <a:rPr lang="en-US" dirty="0" smtClean="0"/>
              <a:t> December, 2015</a:t>
            </a:r>
            <a:endParaRPr lang="en-US" dirty="0"/>
          </a:p>
        </p:txBody>
      </p:sp>
      <p:sp>
        <p:nvSpPr>
          <p:cNvPr id="7" name="TextBox 6"/>
          <p:cNvSpPr txBox="1"/>
          <p:nvPr/>
        </p:nvSpPr>
        <p:spPr>
          <a:xfrm>
            <a:off x="0" y="6412468"/>
            <a:ext cx="1600200" cy="369332"/>
          </a:xfrm>
          <a:prstGeom prst="rect">
            <a:avLst/>
          </a:prstGeom>
          <a:noFill/>
        </p:spPr>
        <p:txBody>
          <a:bodyPr wrap="square" rtlCol="0">
            <a:spAutoFit/>
          </a:bodyPr>
          <a:lstStyle/>
          <a:p>
            <a:r>
              <a:rPr lang="en-US" dirty="0" smtClean="0"/>
              <a:t>DAC-II</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6062834"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dk1"/>
                </a:solidFill>
                <a:ea typeface="Calibri"/>
                <a:cs typeface="Times New Roman" pitchFamily="18" charset="0"/>
                <a:sym typeface="Calibri"/>
              </a:rPr>
              <a:t>a)  Does high-sugar </a:t>
            </a:r>
            <a:r>
              <a:rPr lang="en-US" sz="2000" b="1" dirty="0">
                <a:solidFill>
                  <a:schemeClr val="dk1"/>
                </a:solidFill>
                <a:ea typeface="Calibri"/>
                <a:cs typeface="Times New Roman" pitchFamily="18" charset="0"/>
                <a:sym typeface="Calibri"/>
              </a:rPr>
              <a:t>diet </a:t>
            </a:r>
            <a:r>
              <a:rPr lang="en-US" sz="2000" b="1" dirty="0" smtClean="0">
                <a:solidFill>
                  <a:schemeClr val="dk1"/>
                </a:solidFill>
                <a:ea typeface="Calibri"/>
                <a:cs typeface="Times New Roman" pitchFamily="18" charset="0"/>
                <a:sym typeface="Calibri"/>
              </a:rPr>
              <a:t>perturb</a:t>
            </a:r>
            <a:r>
              <a:rPr lang="en-US" sz="2000" b="1" dirty="0">
                <a:solidFill>
                  <a:schemeClr val="dk1"/>
                </a:solidFill>
                <a:ea typeface="Calibri"/>
                <a:cs typeface="Times New Roman" pitchFamily="18" charset="0"/>
                <a:sym typeface="Calibri"/>
              </a:rPr>
              <a:t> </a:t>
            </a:r>
            <a:r>
              <a:rPr lang="en-US" sz="2000" b="1" dirty="0" smtClean="0">
                <a:solidFill>
                  <a:schemeClr val="dk1"/>
                </a:solidFill>
                <a:ea typeface="Calibri"/>
                <a:cs typeface="Times New Roman" pitchFamily="18" charset="0"/>
                <a:sym typeface="Calibri"/>
              </a:rPr>
              <a:t>metabolite</a:t>
            </a:r>
          </a:p>
          <a:p>
            <a:pPr marL="457200" lvl="0" indent="-457200" rtl="0">
              <a:lnSpc>
                <a:spcPct val="115000"/>
              </a:lnSpc>
              <a:spcBef>
                <a:spcPts val="0"/>
              </a:spcBef>
            </a:pPr>
            <a:r>
              <a:rPr lang="en-US" sz="2000" b="1" dirty="0" smtClean="0">
                <a:solidFill>
                  <a:schemeClr val="dk1"/>
                </a:solidFill>
                <a:ea typeface="Calibri"/>
                <a:cs typeface="Times New Roman" pitchFamily="18" charset="0"/>
                <a:sym typeface="Calibri"/>
              </a:rPr>
              <a:t>	      levels ?</a:t>
            </a:r>
          </a:p>
          <a:p>
            <a:pPr marL="914400" lvl="1" indent="-457200">
              <a:lnSpc>
                <a:spcPct val="115000"/>
              </a:lnSpc>
            </a:pPr>
            <a:r>
              <a:rPr lang="en-US" sz="2000" dirty="0" smtClean="0">
                <a:solidFill>
                  <a:schemeClr val="bg1">
                    <a:lumMod val="65000"/>
                  </a:schemeClr>
                </a:solidFill>
                <a:ea typeface="Calibri"/>
                <a:cs typeface="Times New Roman" pitchFamily="18" charset="0"/>
                <a:sym typeface="Calibri"/>
              </a:rPr>
              <a:t>b) Does such metabolite perturbation persist</a:t>
            </a:r>
          </a:p>
          <a:p>
            <a:pPr marL="914400" lvl="1" indent="-457200">
              <a:lnSpc>
                <a:spcPct val="115000"/>
              </a:lnSpc>
            </a:pPr>
            <a:r>
              <a:rPr lang="en-US" sz="2000" dirty="0" smtClean="0">
                <a:solidFill>
                  <a:schemeClr val="bg1">
                    <a:lumMod val="65000"/>
                  </a:schemeClr>
                </a:solidFill>
                <a:ea typeface="Calibri"/>
                <a:cs typeface="Times New Roman" pitchFamily="18" charset="0"/>
                <a:sym typeface="Calibri"/>
              </a:rPr>
              <a:t>     in next generations?</a:t>
            </a:r>
          </a:p>
          <a:p>
            <a:pPr lvl="1">
              <a:lnSpc>
                <a:spcPct val="115000"/>
              </a:lnSpc>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2"/>
            </a:pPr>
            <a:r>
              <a:rPr lang="en-US" sz="2000" dirty="0" smtClean="0">
                <a:solidFill>
                  <a:schemeClr val="bg1">
                    <a:lumMod val="65000"/>
                  </a:schemeClr>
                </a:solidFill>
                <a:ea typeface="Calibri"/>
                <a:cs typeface="Times New Roman" pitchFamily="18" charset="0"/>
                <a:sym typeface="Calibri"/>
              </a:rPr>
              <a:t>a) Does high-sugar diet affect transcriptome</a:t>
            </a:r>
          </a:p>
          <a:p>
            <a:pPr marL="457200" lvl="0" indent="-457200" rtl="0">
              <a:lnSpc>
                <a:spcPct val="115000"/>
              </a:lnSpc>
              <a:spcBef>
                <a:spcPts val="0"/>
              </a:spcBef>
            </a:pPr>
            <a:r>
              <a:rPr lang="en-US" sz="2000" dirty="0" smtClean="0">
                <a:solidFill>
                  <a:schemeClr val="bg1">
                    <a:lumMod val="65000"/>
                  </a:schemeClr>
                </a:solidFill>
                <a:ea typeface="Calibri"/>
                <a:cs typeface="Times New Roman" pitchFamily="18" charset="0"/>
                <a:sym typeface="Calibri"/>
              </a:rPr>
              <a:t>	     profile of exposed generation?</a:t>
            </a:r>
          </a:p>
          <a:p>
            <a:pPr marL="457200" lvl="0" indent="-457200" rtl="0">
              <a:lnSpc>
                <a:spcPct val="115000"/>
              </a:lnSpc>
              <a:spcBef>
                <a:spcPts val="0"/>
              </a:spcBef>
            </a:pPr>
            <a:r>
              <a:rPr lang="en-US" sz="2000" dirty="0" smtClean="0">
                <a:solidFill>
                  <a:schemeClr val="bg1">
                    <a:lumMod val="65000"/>
                  </a:schemeClr>
                </a:solidFill>
                <a:ea typeface="Calibri"/>
                <a:cs typeface="Times New Roman" pitchFamily="18" charset="0"/>
                <a:sym typeface="Calibri"/>
              </a:rPr>
              <a:t>	b) as well as in next generations?</a:t>
            </a:r>
            <a:endParaRPr lang="en-US" sz="2000" dirty="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AutoNum type="arabicPeriod"/>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3"/>
            </a:pPr>
            <a:r>
              <a:rPr lang="en-US" sz="2000" dirty="0" smtClean="0">
                <a:solidFill>
                  <a:schemeClr val="bg1">
                    <a:lumMod val="65000"/>
                  </a:schemeClr>
                </a:solidFill>
                <a:ea typeface="Calibri"/>
                <a:cs typeface="Times New Roman" pitchFamily="18" charset="0"/>
                <a:sym typeface="Calibri"/>
              </a:rPr>
              <a:t>How information transfers along the subsequent generations?</a:t>
            </a: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Control Diet</a:t>
                  </a: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rot="2559138" flipV="1">
            <a:off x="6927979" y="977346"/>
            <a:ext cx="304800" cy="304800"/>
            <a:chOff x="1981200" y="990600"/>
            <a:chExt cx="609600" cy="609600"/>
          </a:xfrm>
        </p:grpSpPr>
        <p:cxnSp>
          <p:nvCxnSpPr>
            <p:cNvPr id="26" name="Straight Connector 25"/>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33" name="Straight Arrow Connector 32"/>
          <p:cNvCxnSpPr/>
          <p:nvPr/>
        </p:nvCxnSpPr>
        <p:spPr>
          <a:xfrm>
            <a:off x="7067125" y="14478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028"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7391400" y="802908"/>
            <a:ext cx="905175" cy="797464"/>
          </a:xfrm>
          <a:prstGeom prst="rect">
            <a:avLst/>
          </a:prstGeom>
          <a:noFill/>
        </p:spPr>
      </p:pic>
      <p:pic>
        <p:nvPicPr>
          <p:cNvPr id="64"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5736239" y="802908"/>
            <a:ext cx="893161" cy="797466"/>
          </a:xfrm>
          <a:prstGeom prst="rect">
            <a:avLst/>
          </a:prstGeom>
          <a:noFill/>
        </p:spPr>
      </p:pic>
      <p:pic>
        <p:nvPicPr>
          <p:cNvPr id="65"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7239000" y="2438400"/>
            <a:ext cx="893161" cy="797466"/>
          </a:xfrm>
          <a:prstGeom prst="rect">
            <a:avLst/>
          </a:prstGeom>
          <a:noFill/>
        </p:spPr>
      </p:pic>
      <p:pic>
        <p:nvPicPr>
          <p:cNvPr id="66"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4821839" y="2438400"/>
            <a:ext cx="893161" cy="797466"/>
          </a:xfrm>
          <a:prstGeom prst="rect">
            <a:avLst/>
          </a:prstGeom>
          <a:noFill/>
        </p:spPr>
      </p:pic>
      <p:pic>
        <p:nvPicPr>
          <p:cNvPr id="67"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5952825" y="2438400"/>
            <a:ext cx="905175" cy="797464"/>
          </a:xfrm>
          <a:prstGeom prst="rect">
            <a:avLst/>
          </a:prstGeom>
          <a:noFill/>
        </p:spPr>
      </p:pic>
      <p:pic>
        <p:nvPicPr>
          <p:cNvPr id="6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8162625" y="2438400"/>
            <a:ext cx="905175" cy="797464"/>
          </a:xfrm>
          <a:prstGeom prst="rect">
            <a:avLst/>
          </a:prstGeom>
          <a:noFill/>
        </p:spPr>
      </p:pic>
      <p:grpSp>
        <p:nvGrpSpPr>
          <p:cNvPr id="69" name="Group 68"/>
          <p:cNvGrpSpPr/>
          <p:nvPr/>
        </p:nvGrpSpPr>
        <p:grpSpPr>
          <a:xfrm rot="2559138" flipV="1">
            <a:off x="5701746" y="2729946"/>
            <a:ext cx="304800" cy="304800"/>
            <a:chOff x="1981200" y="990600"/>
            <a:chExt cx="609600" cy="609600"/>
          </a:xfrm>
        </p:grpSpPr>
        <p:cxnSp>
          <p:nvCxnSpPr>
            <p:cNvPr id="70" name="Straight Connector 69"/>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72" name="Straight Arrow Connector 71"/>
          <p:cNvCxnSpPr/>
          <p:nvPr/>
        </p:nvCxnSpPr>
        <p:spPr>
          <a:xfrm>
            <a:off x="5867400" y="3429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3"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7184039" y="4572000"/>
            <a:ext cx="893161" cy="797466"/>
          </a:xfrm>
          <a:prstGeom prst="rect">
            <a:avLst/>
          </a:prstGeom>
          <a:noFill/>
        </p:spPr>
      </p:pic>
      <p:pic>
        <p:nvPicPr>
          <p:cNvPr id="74"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4974239" y="4572000"/>
            <a:ext cx="893161" cy="797466"/>
          </a:xfrm>
          <a:prstGeom prst="rect">
            <a:avLst/>
          </a:prstGeom>
          <a:noFill/>
        </p:spPr>
      </p:pic>
      <p:pic>
        <p:nvPicPr>
          <p:cNvPr id="75"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5876625" y="4572000"/>
            <a:ext cx="905175" cy="797464"/>
          </a:xfrm>
          <a:prstGeom prst="rect">
            <a:avLst/>
          </a:prstGeom>
          <a:noFill/>
        </p:spPr>
      </p:pic>
      <p:pic>
        <p:nvPicPr>
          <p:cNvPr id="76"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8084661" y="4572000"/>
            <a:ext cx="905175" cy="797464"/>
          </a:xfrm>
          <a:prstGeom prst="rect">
            <a:avLst/>
          </a:prstGeom>
          <a:noFill/>
        </p:spPr>
      </p:pic>
      <p:sp>
        <p:nvSpPr>
          <p:cNvPr id="81" name="TextBox 80"/>
          <p:cNvSpPr txBox="1"/>
          <p:nvPr/>
        </p:nvSpPr>
        <p:spPr>
          <a:xfrm>
            <a:off x="4305300" y="914400"/>
            <a:ext cx="533400" cy="523220"/>
          </a:xfrm>
          <a:prstGeom prst="rect">
            <a:avLst/>
          </a:prstGeom>
          <a:noFill/>
        </p:spPr>
        <p:txBody>
          <a:bodyPr wrap="square" rtlCol="0">
            <a:spAutoFit/>
          </a:bodyPr>
          <a:lstStyle/>
          <a:p>
            <a:r>
              <a:rPr lang="en-US" sz="2800" b="1" dirty="0" smtClean="0"/>
              <a:t>F0</a:t>
            </a:r>
            <a:endParaRPr lang="en-US" sz="2800" b="1" dirty="0"/>
          </a:p>
        </p:txBody>
      </p:sp>
      <p:sp>
        <p:nvSpPr>
          <p:cNvPr id="82" name="TextBox 81"/>
          <p:cNvSpPr txBox="1"/>
          <p:nvPr/>
        </p:nvSpPr>
        <p:spPr>
          <a:xfrm>
            <a:off x="4267200" y="2600980"/>
            <a:ext cx="533400" cy="523220"/>
          </a:xfrm>
          <a:prstGeom prst="rect">
            <a:avLst/>
          </a:prstGeom>
          <a:noFill/>
        </p:spPr>
        <p:txBody>
          <a:bodyPr wrap="square" rtlCol="0">
            <a:spAutoFit/>
          </a:bodyPr>
          <a:lstStyle/>
          <a:p>
            <a:r>
              <a:rPr lang="en-US" sz="2800" b="1" dirty="0" smtClean="0"/>
              <a:t>F1</a:t>
            </a:r>
            <a:endParaRPr lang="en-US" sz="2800" b="1" dirty="0"/>
          </a:p>
        </p:txBody>
      </p:sp>
      <p:sp>
        <p:nvSpPr>
          <p:cNvPr id="83" name="TextBox 82"/>
          <p:cNvSpPr txBox="1"/>
          <p:nvPr/>
        </p:nvSpPr>
        <p:spPr>
          <a:xfrm>
            <a:off x="4267200" y="4734580"/>
            <a:ext cx="533400" cy="523220"/>
          </a:xfrm>
          <a:prstGeom prst="rect">
            <a:avLst/>
          </a:prstGeom>
          <a:noFill/>
        </p:spPr>
        <p:txBody>
          <a:bodyPr wrap="square" rtlCol="0">
            <a:spAutoFit/>
          </a:bodyPr>
          <a:lstStyle/>
          <a:p>
            <a:r>
              <a:rPr lang="en-US" sz="2800" b="1" dirty="0" smtClean="0"/>
              <a:t>F2</a:t>
            </a:r>
            <a:endParaRPr lang="en-US" sz="2800" b="1" dirty="0"/>
          </a:p>
        </p:txBody>
      </p:sp>
      <p:grpSp>
        <p:nvGrpSpPr>
          <p:cNvPr id="84" name="Group 83"/>
          <p:cNvGrpSpPr/>
          <p:nvPr/>
        </p:nvGrpSpPr>
        <p:grpSpPr>
          <a:xfrm rot="2559138" flipV="1">
            <a:off x="2260304" y="977013"/>
            <a:ext cx="304800" cy="304800"/>
            <a:chOff x="1981200" y="990600"/>
            <a:chExt cx="609600" cy="609600"/>
          </a:xfrm>
        </p:grpSpPr>
        <p:cxnSp>
          <p:nvCxnSpPr>
            <p:cNvPr id="85" name="Straight Connector 8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87" name="Straight Arrow Connector 86"/>
          <p:cNvCxnSpPr/>
          <p:nvPr/>
        </p:nvCxnSpPr>
        <p:spPr>
          <a:xfrm>
            <a:off x="2397825" y="1295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2752425" y="802575"/>
            <a:ext cx="905175" cy="797464"/>
          </a:xfrm>
          <a:prstGeom prst="rect">
            <a:avLst/>
          </a:prstGeom>
          <a:noFill/>
        </p:spPr>
      </p:pic>
      <p:pic>
        <p:nvPicPr>
          <p:cNvPr id="8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1088039" y="802575"/>
            <a:ext cx="893161" cy="797466"/>
          </a:xfrm>
          <a:prstGeom prst="rect">
            <a:avLst/>
          </a:prstGeom>
          <a:noFill/>
        </p:spPr>
      </p:pic>
      <p:pic>
        <p:nvPicPr>
          <p:cNvPr id="90"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2438400" y="2438067"/>
            <a:ext cx="893161" cy="797466"/>
          </a:xfrm>
          <a:prstGeom prst="rect">
            <a:avLst/>
          </a:prstGeom>
          <a:noFill/>
        </p:spPr>
      </p:pic>
      <p:pic>
        <p:nvPicPr>
          <p:cNvPr id="91"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97439" y="2438067"/>
            <a:ext cx="893161" cy="797466"/>
          </a:xfrm>
          <a:prstGeom prst="rect">
            <a:avLst/>
          </a:prstGeom>
          <a:noFill/>
        </p:spPr>
      </p:pic>
      <p:pic>
        <p:nvPicPr>
          <p:cNvPr id="92"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1380825" y="2438067"/>
            <a:ext cx="905175" cy="797464"/>
          </a:xfrm>
          <a:prstGeom prst="rect">
            <a:avLst/>
          </a:prstGeom>
          <a:noFill/>
        </p:spPr>
      </p:pic>
      <p:pic>
        <p:nvPicPr>
          <p:cNvPr id="93"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3438225" y="2438067"/>
            <a:ext cx="905175" cy="797464"/>
          </a:xfrm>
          <a:prstGeom prst="rect">
            <a:avLst/>
          </a:prstGeom>
          <a:noFill/>
        </p:spPr>
      </p:pic>
      <p:grpSp>
        <p:nvGrpSpPr>
          <p:cNvPr id="94" name="Group 93"/>
          <p:cNvGrpSpPr/>
          <p:nvPr/>
        </p:nvGrpSpPr>
        <p:grpSpPr>
          <a:xfrm rot="2559138" flipV="1">
            <a:off x="1110271" y="2729613"/>
            <a:ext cx="304800" cy="304800"/>
            <a:chOff x="1981200" y="990600"/>
            <a:chExt cx="609600" cy="609600"/>
          </a:xfrm>
        </p:grpSpPr>
        <p:cxnSp>
          <p:nvCxnSpPr>
            <p:cNvPr id="95" name="Straight Connector 94"/>
            <p:cNvCxnSpPr/>
            <p:nvPr/>
          </p:nvCxnSpPr>
          <p:spPr>
            <a:xfrm>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rot="16200000">
              <a:off x="1981200" y="1295400"/>
              <a:ext cx="609600" cy="0"/>
            </a:xfrm>
            <a:prstGeom prst="line">
              <a:avLst/>
            </a:prstGeom>
          </p:spPr>
          <p:style>
            <a:lnRef idx="2">
              <a:schemeClr val="dk1"/>
            </a:lnRef>
            <a:fillRef idx="0">
              <a:schemeClr val="dk1"/>
            </a:fillRef>
            <a:effectRef idx="1">
              <a:schemeClr val="dk1"/>
            </a:effectRef>
            <a:fontRef idx="minor">
              <a:schemeClr val="tx1"/>
            </a:fontRef>
          </p:style>
        </p:cxnSp>
      </p:grpSp>
      <p:cxnSp>
        <p:nvCxnSpPr>
          <p:cNvPr id="97" name="Straight Arrow Connector 96"/>
          <p:cNvCxnSpPr/>
          <p:nvPr/>
        </p:nvCxnSpPr>
        <p:spPr>
          <a:xfrm>
            <a:off x="1295400" y="3200400"/>
            <a:ext cx="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8"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r="50222"/>
          <a:stretch>
            <a:fillRect/>
          </a:stretch>
        </p:blipFill>
        <p:spPr bwMode="auto">
          <a:xfrm>
            <a:off x="2057400" y="4571667"/>
            <a:ext cx="893161" cy="797466"/>
          </a:xfrm>
          <a:prstGeom prst="rect">
            <a:avLst/>
          </a:prstGeom>
          <a:noFill/>
        </p:spPr>
      </p:pic>
      <p:pic>
        <p:nvPicPr>
          <p:cNvPr id="99" name="Picture 4" descr="C:\Users\Manoj\Desktop\drosoimage\450px-Biology_Illustration_Animals_Insects_Drosophila_melanogaster.svg.png"/>
          <p:cNvPicPr>
            <a:picLocks noChangeAspect="1" noChangeArrowheads="1"/>
          </p:cNvPicPr>
          <p:nvPr/>
        </p:nvPicPr>
        <p:blipFill>
          <a:blip r:embed="rId2" cstate="print"/>
          <a:srcRect r="50222"/>
          <a:stretch>
            <a:fillRect/>
          </a:stretch>
        </p:blipFill>
        <p:spPr bwMode="auto">
          <a:xfrm>
            <a:off x="76200" y="4571667"/>
            <a:ext cx="893161" cy="797466"/>
          </a:xfrm>
          <a:prstGeom prst="rect">
            <a:avLst/>
          </a:prstGeom>
          <a:noFill/>
        </p:spPr>
      </p:pic>
      <p:pic>
        <p:nvPicPr>
          <p:cNvPr id="100" name="Picture 4" descr="C:\Users\Manoj\Desktop\drosoimage\450px-Biology_Illustration_Animals_Insects_Drosophila_melanogaster.svg.png"/>
          <p:cNvPicPr>
            <a:picLocks noChangeAspect="1" noChangeArrowheads="1"/>
          </p:cNvPicPr>
          <p:nvPr/>
        </p:nvPicPr>
        <p:blipFill>
          <a:blip r:embed="rId2" cstate="print"/>
          <a:srcRect l="49553"/>
          <a:stretch>
            <a:fillRect/>
          </a:stretch>
        </p:blipFill>
        <p:spPr bwMode="auto">
          <a:xfrm>
            <a:off x="990600" y="4571667"/>
            <a:ext cx="905175" cy="797464"/>
          </a:xfrm>
          <a:prstGeom prst="rect">
            <a:avLst/>
          </a:prstGeom>
          <a:noFill/>
        </p:spPr>
      </p:pic>
      <p:pic>
        <p:nvPicPr>
          <p:cNvPr id="101" name="Picture 4" descr="C:\Users\Manoj\Desktop\drosoimage\450px-Biology_Illustration_Animals_Insects_Drosophila_melanogaster.svg.png"/>
          <p:cNvPicPr>
            <a:picLocks noChangeAspect="1" noChangeArrowheads="1"/>
          </p:cNvPicPr>
          <p:nvPr/>
        </p:nvPicPr>
        <p:blipFill>
          <a:blip r:embed="rId2" cstate="print">
            <a:duotone>
              <a:prstClr val="black"/>
              <a:schemeClr val="accent2">
                <a:tint val="45000"/>
                <a:satMod val="400000"/>
              </a:schemeClr>
            </a:duotone>
          </a:blip>
          <a:srcRect l="49553"/>
          <a:stretch>
            <a:fillRect/>
          </a:stretch>
        </p:blipFill>
        <p:spPr bwMode="auto">
          <a:xfrm>
            <a:off x="2981025" y="4571667"/>
            <a:ext cx="905175" cy="797464"/>
          </a:xfrm>
          <a:prstGeom prst="rect">
            <a:avLst/>
          </a:prstGeom>
          <a:noFill/>
        </p:spPr>
      </p:pic>
      <p:sp>
        <p:nvSpPr>
          <p:cNvPr id="102" name="TextBox 101"/>
          <p:cNvSpPr txBox="1"/>
          <p:nvPr/>
        </p:nvSpPr>
        <p:spPr>
          <a:xfrm>
            <a:off x="304800" y="4114800"/>
            <a:ext cx="1371600" cy="369332"/>
          </a:xfrm>
          <a:prstGeom prst="rect">
            <a:avLst/>
          </a:prstGeom>
          <a:noFill/>
        </p:spPr>
        <p:txBody>
          <a:bodyPr wrap="square" rtlCol="0">
            <a:spAutoFit/>
          </a:bodyPr>
          <a:lstStyle/>
          <a:p>
            <a:pPr algn="ctr"/>
            <a:r>
              <a:rPr lang="en-US" b="1" dirty="0" smtClean="0">
                <a:solidFill>
                  <a:schemeClr val="tx2"/>
                </a:solidFill>
              </a:rPr>
              <a:t>LS Diet</a:t>
            </a:r>
            <a:endParaRPr lang="en-US" b="1" dirty="0">
              <a:solidFill>
                <a:schemeClr val="tx2"/>
              </a:solidFill>
            </a:endParaRPr>
          </a:p>
        </p:txBody>
      </p:sp>
      <p:sp>
        <p:nvSpPr>
          <p:cNvPr id="103" name="TextBox 102"/>
          <p:cNvSpPr txBox="1"/>
          <p:nvPr/>
        </p:nvSpPr>
        <p:spPr>
          <a:xfrm>
            <a:off x="2286000" y="4114800"/>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5" name="TextBox 104"/>
          <p:cNvSpPr txBox="1"/>
          <p:nvPr/>
        </p:nvSpPr>
        <p:spPr>
          <a:xfrm>
            <a:off x="533400" y="1981200"/>
            <a:ext cx="1371600" cy="369332"/>
          </a:xfrm>
          <a:prstGeom prst="rect">
            <a:avLst/>
          </a:prstGeom>
          <a:noFill/>
        </p:spPr>
        <p:txBody>
          <a:bodyPr wrap="square" rtlCol="0">
            <a:spAutoFit/>
          </a:bodyPr>
          <a:lstStyle/>
          <a:p>
            <a:pPr algn="ctr"/>
            <a:r>
              <a:rPr lang="en-US" b="1" dirty="0" smtClean="0">
                <a:solidFill>
                  <a:schemeClr val="tx2"/>
                </a:solidFill>
              </a:rPr>
              <a:t>LS Diet</a:t>
            </a:r>
            <a:endParaRPr lang="en-US" b="1" dirty="0">
              <a:solidFill>
                <a:schemeClr val="tx2"/>
              </a:solidFill>
            </a:endParaRPr>
          </a:p>
        </p:txBody>
      </p:sp>
      <p:sp>
        <p:nvSpPr>
          <p:cNvPr id="106" name="TextBox 105"/>
          <p:cNvSpPr txBox="1"/>
          <p:nvPr/>
        </p:nvSpPr>
        <p:spPr>
          <a:xfrm>
            <a:off x="2819400" y="1981200"/>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7" name="TextBox 106"/>
          <p:cNvSpPr txBox="1"/>
          <p:nvPr/>
        </p:nvSpPr>
        <p:spPr>
          <a:xfrm>
            <a:off x="990600" y="304800"/>
            <a:ext cx="1371600" cy="369332"/>
          </a:xfrm>
          <a:prstGeom prst="rect">
            <a:avLst/>
          </a:prstGeom>
          <a:noFill/>
        </p:spPr>
        <p:txBody>
          <a:bodyPr wrap="square" rtlCol="0">
            <a:spAutoFit/>
          </a:bodyPr>
          <a:lstStyle/>
          <a:p>
            <a:pPr algn="ctr"/>
            <a:r>
              <a:rPr lang="en-US" b="1" dirty="0" smtClean="0">
                <a:solidFill>
                  <a:schemeClr val="tx2"/>
                </a:solidFill>
              </a:rPr>
              <a:t>LS Diet</a:t>
            </a:r>
            <a:endParaRPr lang="en-US" b="1" dirty="0">
              <a:solidFill>
                <a:schemeClr val="tx2"/>
              </a:solidFill>
            </a:endParaRPr>
          </a:p>
        </p:txBody>
      </p:sp>
      <p:sp>
        <p:nvSpPr>
          <p:cNvPr id="108" name="TextBox 107"/>
          <p:cNvSpPr txBox="1"/>
          <p:nvPr/>
        </p:nvSpPr>
        <p:spPr>
          <a:xfrm>
            <a:off x="2438400" y="304800"/>
            <a:ext cx="1371600" cy="369332"/>
          </a:xfrm>
          <a:prstGeom prst="rect">
            <a:avLst/>
          </a:prstGeom>
          <a:noFill/>
        </p:spPr>
        <p:txBody>
          <a:bodyPr wrap="square" rtlCol="0">
            <a:spAutoFit/>
          </a:bodyPr>
          <a:lstStyle/>
          <a:p>
            <a:pPr algn="ctr"/>
            <a:r>
              <a:rPr lang="en-US" b="1" dirty="0" smtClean="0">
                <a:solidFill>
                  <a:srgbClr val="C00000"/>
                </a:solidFill>
              </a:rPr>
              <a:t>HS Diet</a:t>
            </a:r>
            <a:endParaRPr lang="en-US" b="1" dirty="0">
              <a:solidFill>
                <a:srgbClr val="C00000"/>
              </a:solidFill>
            </a:endParaRPr>
          </a:p>
        </p:txBody>
      </p:sp>
      <p:sp>
        <p:nvSpPr>
          <p:cNvPr id="109" name="TextBox 108"/>
          <p:cNvSpPr txBox="1"/>
          <p:nvPr/>
        </p:nvSpPr>
        <p:spPr>
          <a:xfrm>
            <a:off x="5486400" y="304800"/>
            <a:ext cx="1371600" cy="369332"/>
          </a:xfrm>
          <a:prstGeom prst="rect">
            <a:avLst/>
          </a:prstGeom>
          <a:noFill/>
        </p:spPr>
        <p:txBody>
          <a:bodyPr wrap="square" rtlCol="0">
            <a:spAutoFit/>
          </a:bodyPr>
          <a:lstStyle/>
          <a:p>
            <a:pPr algn="ctr"/>
            <a:r>
              <a:rPr lang="en-US" b="1" dirty="0" smtClean="0">
                <a:solidFill>
                  <a:schemeClr val="tx2"/>
                </a:solidFill>
              </a:rPr>
              <a:t>LS Diet</a:t>
            </a:r>
            <a:endParaRPr lang="en-US" b="1" dirty="0">
              <a:solidFill>
                <a:schemeClr val="tx2"/>
              </a:solidFill>
            </a:endParaRPr>
          </a:p>
        </p:txBody>
      </p:sp>
      <p:sp>
        <p:nvSpPr>
          <p:cNvPr id="110" name="TextBox 109"/>
          <p:cNvSpPr txBox="1"/>
          <p:nvPr/>
        </p:nvSpPr>
        <p:spPr>
          <a:xfrm>
            <a:off x="7162800" y="304800"/>
            <a:ext cx="1371600" cy="369332"/>
          </a:xfrm>
          <a:prstGeom prst="rect">
            <a:avLst/>
          </a:prstGeom>
          <a:noFill/>
        </p:spPr>
        <p:txBody>
          <a:bodyPr wrap="square" rtlCol="0">
            <a:spAutoFit/>
          </a:bodyPr>
          <a:lstStyle/>
          <a:p>
            <a:pPr algn="ctr"/>
            <a:r>
              <a:rPr lang="en-US" b="1" dirty="0" smtClean="0">
                <a:solidFill>
                  <a:schemeClr val="tx2"/>
                </a:solidFill>
              </a:rPr>
              <a:t>LS Diet</a:t>
            </a:r>
            <a:endParaRPr lang="en-US" b="1" dirty="0">
              <a:solidFill>
                <a:schemeClr val="tx2"/>
              </a:solidFill>
            </a:endParaRPr>
          </a:p>
        </p:txBody>
      </p:sp>
      <p:cxnSp>
        <p:nvCxnSpPr>
          <p:cNvPr id="112" name="Elbow Connector 111"/>
          <p:cNvCxnSpPr>
            <a:stCxn id="105" idx="0"/>
            <a:endCxn id="106" idx="0"/>
          </p:cNvCxnSpPr>
          <p:nvPr/>
        </p:nvCxnSpPr>
        <p:spPr>
          <a:xfrm rot="5400000" flipH="1" flipV="1">
            <a:off x="2362200" y="838200"/>
            <a:ext cx="12700" cy="2286000"/>
          </a:xfrm>
          <a:prstGeom prst="bentConnector3">
            <a:avLst>
              <a:gd name="adj1" fmla="val 1612993"/>
            </a:avLst>
          </a:prstGeom>
        </p:spPr>
        <p:style>
          <a:lnRef idx="2">
            <a:schemeClr val="dk1"/>
          </a:lnRef>
          <a:fillRef idx="0">
            <a:schemeClr val="dk1"/>
          </a:fillRef>
          <a:effectRef idx="1">
            <a:schemeClr val="dk1"/>
          </a:effectRef>
          <a:fontRef idx="minor">
            <a:schemeClr val="tx1"/>
          </a:fontRef>
        </p:style>
      </p:cxnSp>
      <p:cxnSp>
        <p:nvCxnSpPr>
          <p:cNvPr id="119" name="Elbow Connector 118"/>
          <p:cNvCxnSpPr>
            <a:stCxn id="102" idx="0"/>
            <a:endCxn id="103" idx="0"/>
          </p:cNvCxnSpPr>
          <p:nvPr/>
        </p:nvCxnSpPr>
        <p:spPr>
          <a:xfrm rot="5400000" flipH="1" flipV="1">
            <a:off x="1981200" y="3124200"/>
            <a:ext cx="12700" cy="1981200"/>
          </a:xfrm>
          <a:prstGeom prst="bentConnector3">
            <a:avLst>
              <a:gd name="adj1" fmla="val 1893512"/>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514600" y="1828800"/>
            <a:ext cx="914400" cy="457200"/>
            <a:chOff x="3546659" y="1253226"/>
            <a:chExt cx="1783617" cy="905755"/>
          </a:xfrm>
        </p:grpSpPr>
        <p:pic>
          <p:nvPicPr>
            <p:cNvPr id="1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1" name="TextBox 20"/>
          <p:cNvSpPr txBox="1"/>
          <p:nvPr/>
        </p:nvSpPr>
        <p:spPr>
          <a:xfrm>
            <a:off x="6096000" y="2639199"/>
            <a:ext cx="2133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b="1" dirty="0" smtClean="0"/>
              <a:t>High-Sugar Diet</a:t>
            </a:r>
            <a:endParaRPr lang="en-US" b="1" dirty="0"/>
          </a:p>
        </p:txBody>
      </p:sp>
      <p:sp>
        <p:nvSpPr>
          <p:cNvPr id="22" name="TextBox 21"/>
          <p:cNvSpPr txBox="1"/>
          <p:nvPr/>
        </p:nvSpPr>
        <p:spPr>
          <a:xfrm>
            <a:off x="1752600" y="2678668"/>
            <a:ext cx="1676400" cy="369332"/>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b="1" dirty="0" smtClean="0">
                <a:latin typeface="+mj-lt"/>
                <a:cs typeface="Times New Roman" pitchFamily="18" charset="0"/>
              </a:rPr>
              <a:t>Control Diet</a:t>
            </a:r>
            <a:endParaRPr lang="en-US" b="1" dirty="0">
              <a:latin typeface="+mj-lt"/>
              <a:cs typeface="Times New Roman" pitchFamily="18" charset="0"/>
            </a:endParaRPr>
          </a:p>
        </p:txBody>
      </p:sp>
      <p:grpSp>
        <p:nvGrpSpPr>
          <p:cNvPr id="3" name="Group 33"/>
          <p:cNvGrpSpPr/>
          <p:nvPr/>
        </p:nvGrpSpPr>
        <p:grpSpPr>
          <a:xfrm>
            <a:off x="1524000" y="1600200"/>
            <a:ext cx="1066800" cy="990600"/>
            <a:chOff x="1981200" y="2362200"/>
            <a:chExt cx="1066800" cy="990600"/>
          </a:xfrm>
        </p:grpSpPr>
        <p:pic>
          <p:nvPicPr>
            <p:cNvPr id="25"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2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2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2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4" name="Group 28"/>
          <p:cNvGrpSpPr/>
          <p:nvPr/>
        </p:nvGrpSpPr>
        <p:grpSpPr>
          <a:xfrm>
            <a:off x="5638800" y="1828800"/>
            <a:ext cx="914400" cy="457200"/>
            <a:chOff x="3546659" y="1253226"/>
            <a:chExt cx="1783617" cy="905755"/>
          </a:xfrm>
        </p:grpSpPr>
        <p:pic>
          <p:nvPicPr>
            <p:cNvPr id="30"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34"/>
          <p:cNvGrpSpPr/>
          <p:nvPr/>
        </p:nvGrpSpPr>
        <p:grpSpPr>
          <a:xfrm>
            <a:off x="6629400" y="1600200"/>
            <a:ext cx="1066800" cy="990600"/>
            <a:chOff x="1981200" y="2362200"/>
            <a:chExt cx="1066800" cy="990600"/>
          </a:xfrm>
        </p:grpSpPr>
        <p:pic>
          <p:nvPicPr>
            <p:cNvPr id="3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3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3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39"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6" name="Group 39"/>
          <p:cNvGrpSpPr/>
          <p:nvPr/>
        </p:nvGrpSpPr>
        <p:grpSpPr>
          <a:xfrm>
            <a:off x="4052668" y="914400"/>
            <a:ext cx="914400" cy="457200"/>
            <a:chOff x="3546659" y="1253226"/>
            <a:chExt cx="1783617" cy="905755"/>
          </a:xfrm>
        </p:grpSpPr>
        <p:pic>
          <p:nvPicPr>
            <p:cNvPr id="41"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49" name="Straight Arrow Connector 48"/>
          <p:cNvCxnSpPr/>
          <p:nvPr/>
        </p:nvCxnSpPr>
        <p:spPr>
          <a:xfrm flipH="1">
            <a:off x="35052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0" name="Straight Arrow Connector 49"/>
          <p:cNvCxnSpPr/>
          <p:nvPr/>
        </p:nvCxnSpPr>
        <p:spPr>
          <a:xfrm>
            <a:off x="51054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2" name="TextBox 61"/>
          <p:cNvSpPr txBox="1"/>
          <p:nvPr/>
        </p:nvSpPr>
        <p:spPr>
          <a:xfrm>
            <a:off x="3962400" y="1882914"/>
            <a:ext cx="1371600" cy="707886"/>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2 week</a:t>
            </a:r>
          </a:p>
          <a:p>
            <a:pPr algn="ctr"/>
            <a:r>
              <a:rPr lang="en-US" sz="2000" b="1" dirty="0" smtClean="0">
                <a:latin typeface="Times New Roman" pitchFamily="18" charset="0"/>
                <a:cs typeface="Times New Roman" pitchFamily="18" charset="0"/>
              </a:rPr>
              <a:t>Treatment</a:t>
            </a:r>
            <a:endParaRPr lang="en-US" sz="2000" b="1" dirty="0">
              <a:latin typeface="Times New Roman" pitchFamily="18" charset="0"/>
              <a:cs typeface="Times New Roman" pitchFamily="18" charset="0"/>
            </a:endParaRPr>
          </a:p>
        </p:txBody>
      </p:sp>
      <p:cxnSp>
        <p:nvCxnSpPr>
          <p:cNvPr id="65" name="Straight Arrow Connector 64"/>
          <p:cNvCxnSpPr/>
          <p:nvPr/>
        </p:nvCxnSpPr>
        <p:spPr>
          <a:xfrm>
            <a:off x="7295272"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a:off x="2590800"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1" name="Shape 230"/>
          <p:cNvSpPr txBox="1">
            <a:spLocks noGrp="1"/>
          </p:cNvSpPr>
          <p:nvPr>
            <p:ph type="title"/>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buSzPct val="25000"/>
            </a:pPr>
            <a:r>
              <a:rPr lang="en-US" sz="2800" b="1" dirty="0" smtClean="0">
                <a:solidFill>
                  <a:schemeClr val="dk1"/>
                </a:solidFill>
                <a:latin typeface="Calibri"/>
                <a:ea typeface="Calibri"/>
                <a:cs typeface="Calibri"/>
                <a:sym typeface="Calibri"/>
              </a:rPr>
              <a:t>Study Design: 1a. Does high-sugar diet perturb metabolism?</a:t>
            </a:r>
            <a:endParaRPr lang="en-US" sz="2800" b="1" i="0" u="none" strike="noStrike" cap="none" baseline="0" dirty="0">
              <a:solidFill>
                <a:schemeClr val="dk1"/>
              </a:solidFill>
              <a:latin typeface="Calibri"/>
              <a:ea typeface="Calibri"/>
              <a:cs typeface="Calibri"/>
              <a:sym typeface="Calibri"/>
            </a:endParaRPr>
          </a:p>
        </p:txBody>
      </p:sp>
      <p:grpSp>
        <p:nvGrpSpPr>
          <p:cNvPr id="88" name="Group 87"/>
          <p:cNvGrpSpPr/>
          <p:nvPr/>
        </p:nvGrpSpPr>
        <p:grpSpPr>
          <a:xfrm>
            <a:off x="1066800" y="3657600"/>
            <a:ext cx="3581400" cy="2916198"/>
            <a:chOff x="1143000" y="3657600"/>
            <a:chExt cx="3581400" cy="2916198"/>
          </a:xfrm>
        </p:grpSpPr>
        <p:pic>
          <p:nvPicPr>
            <p:cNvPr id="68"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2757268" y="5105400"/>
              <a:ext cx="1205132" cy="457200"/>
            </a:xfrm>
            <a:prstGeom prst="rect">
              <a:avLst/>
            </a:prstGeom>
            <a:noFill/>
          </p:spPr>
        </p:pic>
        <p:pic>
          <p:nvPicPr>
            <p:cNvPr id="69"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1219200" y="5105400"/>
              <a:ext cx="1205132" cy="457200"/>
            </a:xfrm>
            <a:prstGeom prst="rect">
              <a:avLst/>
            </a:prstGeom>
            <a:noFill/>
          </p:spPr>
        </p:pic>
        <p:pic>
          <p:nvPicPr>
            <p:cNvPr id="70" name="Picture 2" descr="D:\Dropbox\DAC-II\slide preparation\1ml-eppendorf-tube-md.png"/>
            <p:cNvPicPr>
              <a:picLocks noChangeAspect="1" noChangeArrowheads="1"/>
            </p:cNvPicPr>
            <p:nvPr/>
          </p:nvPicPr>
          <p:blipFill>
            <a:blip r:embed="rId4" cstate="print"/>
            <a:srcRect/>
            <a:stretch>
              <a:fillRect/>
            </a:stretch>
          </p:blipFill>
          <p:spPr bwMode="auto">
            <a:xfrm>
              <a:off x="1752600" y="3657600"/>
              <a:ext cx="342246" cy="541438"/>
            </a:xfrm>
            <a:prstGeom prst="rect">
              <a:avLst/>
            </a:prstGeom>
            <a:noFill/>
          </p:spPr>
        </p:pic>
        <p:pic>
          <p:nvPicPr>
            <p:cNvPr id="71" name="Picture 2" descr="D:\Dropbox\DAC-II\slide preparation\1ml-eppendorf-tube-md.png"/>
            <p:cNvPicPr>
              <a:picLocks noChangeAspect="1" noChangeArrowheads="1"/>
            </p:cNvPicPr>
            <p:nvPr/>
          </p:nvPicPr>
          <p:blipFill>
            <a:blip r:embed="rId4" cstate="print"/>
            <a:srcRect/>
            <a:stretch>
              <a:fillRect/>
            </a:stretch>
          </p:blipFill>
          <p:spPr bwMode="auto">
            <a:xfrm>
              <a:off x="3048000" y="3665638"/>
              <a:ext cx="342246" cy="541438"/>
            </a:xfrm>
            <a:prstGeom prst="rect">
              <a:avLst/>
            </a:prstGeom>
            <a:noFill/>
          </p:spPr>
        </p:pic>
        <p:sp>
          <p:nvSpPr>
            <p:cNvPr id="75" name="TextBox 74"/>
            <p:cNvSpPr txBox="1"/>
            <p:nvPr/>
          </p:nvSpPr>
          <p:spPr>
            <a:xfrm>
              <a:off x="1295400" y="4210706"/>
              <a:ext cx="1524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Hemolymph</a:t>
              </a:r>
              <a:endParaRPr lang="en-US" b="1" dirty="0">
                <a:latin typeface="Times New Roman" pitchFamily="18" charset="0"/>
                <a:cs typeface="Times New Roman" pitchFamily="18" charset="0"/>
              </a:endParaRPr>
            </a:p>
          </p:txBody>
        </p:sp>
        <p:sp>
          <p:nvSpPr>
            <p:cNvPr id="76" name="TextBox 75"/>
            <p:cNvSpPr txBox="1"/>
            <p:nvPr/>
          </p:nvSpPr>
          <p:spPr>
            <a:xfrm>
              <a:off x="2819400" y="4210706"/>
              <a:ext cx="16002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Whole Body</a:t>
              </a:r>
              <a:endParaRPr lang="en-US" b="1" dirty="0">
                <a:latin typeface="Times New Roman" pitchFamily="18" charset="0"/>
                <a:cs typeface="Times New Roman" pitchFamily="18" charset="0"/>
              </a:endParaRPr>
            </a:p>
          </p:txBody>
        </p:sp>
        <p:cxnSp>
          <p:nvCxnSpPr>
            <p:cNvPr id="54" name="Straight Arrow Connector 53"/>
            <p:cNvCxnSpPr/>
            <p:nvPr/>
          </p:nvCxnSpPr>
          <p:spPr>
            <a:xfrm>
              <a:off x="20574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a:xfrm>
              <a:off x="34290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1143000" y="5650468"/>
              <a:ext cx="1524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Free Glucose</a:t>
              </a:r>
              <a:endParaRPr lang="en-US" dirty="0">
                <a:latin typeface="Times New Roman" pitchFamily="18" charset="0"/>
                <a:cs typeface="Times New Roman" pitchFamily="18" charset="0"/>
              </a:endParaRPr>
            </a:p>
          </p:txBody>
        </p:sp>
        <p:sp>
          <p:nvSpPr>
            <p:cNvPr id="64" name="TextBox 63"/>
            <p:cNvSpPr txBox="1"/>
            <p:nvPr/>
          </p:nvSpPr>
          <p:spPr>
            <a:xfrm>
              <a:off x="2819400" y="5650468"/>
              <a:ext cx="1905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Triacylglycerides</a:t>
              </a:r>
            </a:p>
            <a:p>
              <a:r>
                <a:rPr lang="en-US" dirty="0" smtClean="0">
                  <a:latin typeface="Times New Roman" pitchFamily="18" charset="0"/>
                  <a:cs typeface="Times New Roman" pitchFamily="18" charset="0"/>
                </a:rPr>
                <a:t>Protein</a:t>
              </a:r>
            </a:p>
            <a:p>
              <a:r>
                <a:rPr lang="en-US" dirty="0" smtClean="0">
                  <a:latin typeface="Times New Roman" pitchFamily="18" charset="0"/>
                  <a:cs typeface="Times New Roman" pitchFamily="18" charset="0"/>
                </a:rPr>
                <a:t>Weight</a:t>
              </a:r>
              <a:endParaRPr lang="en-US" dirty="0">
                <a:latin typeface="Times New Roman" pitchFamily="18" charset="0"/>
                <a:cs typeface="Times New Roman" pitchFamily="18" charset="0"/>
              </a:endParaRPr>
            </a:p>
          </p:txBody>
        </p:sp>
      </p:grpSp>
      <p:grpSp>
        <p:nvGrpSpPr>
          <p:cNvPr id="87" name="Group 86"/>
          <p:cNvGrpSpPr/>
          <p:nvPr/>
        </p:nvGrpSpPr>
        <p:grpSpPr>
          <a:xfrm>
            <a:off x="5486400" y="3657600"/>
            <a:ext cx="3581400" cy="2916198"/>
            <a:chOff x="5715000" y="3657600"/>
            <a:chExt cx="3581400" cy="2916198"/>
          </a:xfrm>
        </p:grpSpPr>
        <p:pic>
          <p:nvPicPr>
            <p:cNvPr id="66"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7329268" y="5105400"/>
              <a:ext cx="1205132" cy="457200"/>
            </a:xfrm>
            <a:prstGeom prst="rect">
              <a:avLst/>
            </a:prstGeom>
            <a:noFill/>
          </p:spPr>
        </p:pic>
        <p:pic>
          <p:nvPicPr>
            <p:cNvPr id="67" name="Picture 2" descr="D:\Dropbox\DAC-II\slide preparation\protocol.jpg"/>
            <p:cNvPicPr>
              <a:picLocks noChangeAspect="1" noChangeArrowheads="1"/>
            </p:cNvPicPr>
            <p:nvPr/>
          </p:nvPicPr>
          <p:blipFill>
            <a:blip r:embed="rId3" cstate="print"/>
            <a:srcRect l="74498" t="22322" r="9249" b="73358"/>
            <a:stretch>
              <a:fillRect/>
            </a:stretch>
          </p:blipFill>
          <p:spPr bwMode="auto">
            <a:xfrm>
              <a:off x="5791200" y="5105400"/>
              <a:ext cx="1205132" cy="457200"/>
            </a:xfrm>
            <a:prstGeom prst="rect">
              <a:avLst/>
            </a:prstGeom>
            <a:noFill/>
          </p:spPr>
        </p:pic>
        <p:pic>
          <p:nvPicPr>
            <p:cNvPr id="77" name="Picture 2" descr="D:\Dropbox\DAC-II\slide preparation\1ml-eppendorf-tube-md.png"/>
            <p:cNvPicPr>
              <a:picLocks noChangeAspect="1" noChangeArrowheads="1"/>
            </p:cNvPicPr>
            <p:nvPr/>
          </p:nvPicPr>
          <p:blipFill>
            <a:blip r:embed="rId4" cstate="print"/>
            <a:srcRect/>
            <a:stretch>
              <a:fillRect/>
            </a:stretch>
          </p:blipFill>
          <p:spPr bwMode="auto">
            <a:xfrm>
              <a:off x="6324600" y="3657600"/>
              <a:ext cx="342246" cy="541438"/>
            </a:xfrm>
            <a:prstGeom prst="rect">
              <a:avLst/>
            </a:prstGeom>
            <a:noFill/>
          </p:spPr>
        </p:pic>
        <p:pic>
          <p:nvPicPr>
            <p:cNvPr id="78" name="Picture 2" descr="D:\Dropbox\DAC-II\slide preparation\1ml-eppendorf-tube-md.png"/>
            <p:cNvPicPr>
              <a:picLocks noChangeAspect="1" noChangeArrowheads="1"/>
            </p:cNvPicPr>
            <p:nvPr/>
          </p:nvPicPr>
          <p:blipFill>
            <a:blip r:embed="rId4" cstate="print"/>
            <a:srcRect/>
            <a:stretch>
              <a:fillRect/>
            </a:stretch>
          </p:blipFill>
          <p:spPr bwMode="auto">
            <a:xfrm>
              <a:off x="7620000" y="3665638"/>
              <a:ext cx="342246" cy="541438"/>
            </a:xfrm>
            <a:prstGeom prst="rect">
              <a:avLst/>
            </a:prstGeom>
            <a:noFill/>
          </p:spPr>
        </p:pic>
        <p:sp>
          <p:nvSpPr>
            <p:cNvPr id="79" name="TextBox 78"/>
            <p:cNvSpPr txBox="1"/>
            <p:nvPr/>
          </p:nvSpPr>
          <p:spPr>
            <a:xfrm>
              <a:off x="5867400" y="4210706"/>
              <a:ext cx="1524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Hemolymph</a:t>
              </a:r>
              <a:endParaRPr lang="en-US" b="1" dirty="0">
                <a:latin typeface="Times New Roman" pitchFamily="18" charset="0"/>
                <a:cs typeface="Times New Roman" pitchFamily="18" charset="0"/>
              </a:endParaRPr>
            </a:p>
          </p:txBody>
        </p:sp>
        <p:sp>
          <p:nvSpPr>
            <p:cNvPr id="82" name="TextBox 81"/>
            <p:cNvSpPr txBox="1"/>
            <p:nvPr/>
          </p:nvSpPr>
          <p:spPr>
            <a:xfrm>
              <a:off x="7391400" y="4210706"/>
              <a:ext cx="16002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Whole Body</a:t>
              </a:r>
              <a:endParaRPr lang="en-US" b="1" dirty="0">
                <a:latin typeface="Times New Roman" pitchFamily="18" charset="0"/>
                <a:cs typeface="Times New Roman" pitchFamily="18" charset="0"/>
              </a:endParaRPr>
            </a:p>
          </p:txBody>
        </p:sp>
        <p:cxnSp>
          <p:nvCxnSpPr>
            <p:cNvPr id="83" name="Straight Arrow Connector 82"/>
            <p:cNvCxnSpPr/>
            <p:nvPr/>
          </p:nvCxnSpPr>
          <p:spPr>
            <a:xfrm>
              <a:off x="66294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4" name="Straight Arrow Connector 83"/>
            <p:cNvCxnSpPr/>
            <p:nvPr/>
          </p:nvCxnSpPr>
          <p:spPr>
            <a:xfrm>
              <a:off x="8001000" y="45720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5" name="TextBox 84"/>
            <p:cNvSpPr txBox="1"/>
            <p:nvPr/>
          </p:nvSpPr>
          <p:spPr>
            <a:xfrm>
              <a:off x="5715000" y="5650468"/>
              <a:ext cx="15240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Free Glucose</a:t>
              </a:r>
              <a:endParaRPr lang="en-US" dirty="0">
                <a:latin typeface="Times New Roman" pitchFamily="18" charset="0"/>
                <a:cs typeface="Times New Roman" pitchFamily="18" charset="0"/>
              </a:endParaRPr>
            </a:p>
          </p:txBody>
        </p:sp>
        <p:sp>
          <p:nvSpPr>
            <p:cNvPr id="86" name="TextBox 85"/>
            <p:cNvSpPr txBox="1"/>
            <p:nvPr/>
          </p:nvSpPr>
          <p:spPr>
            <a:xfrm>
              <a:off x="7391400" y="5650468"/>
              <a:ext cx="1905000" cy="923330"/>
            </a:xfrm>
            <a:prstGeom prst="rect">
              <a:avLst/>
            </a:prstGeom>
            <a:noFill/>
          </p:spPr>
          <p:txBody>
            <a:bodyPr wrap="square" rtlCol="0">
              <a:spAutoFit/>
            </a:bodyPr>
            <a:lstStyle/>
            <a:p>
              <a:r>
                <a:rPr lang="en-US" dirty="0" smtClean="0">
                  <a:latin typeface="Times New Roman" pitchFamily="18" charset="0"/>
                  <a:cs typeface="Times New Roman" pitchFamily="18" charset="0"/>
                </a:rPr>
                <a:t>Triacylglycerides</a:t>
              </a:r>
            </a:p>
            <a:p>
              <a:r>
                <a:rPr lang="en-US" dirty="0" smtClean="0">
                  <a:latin typeface="Times New Roman" pitchFamily="18" charset="0"/>
                  <a:cs typeface="Times New Roman" pitchFamily="18" charset="0"/>
                </a:rPr>
                <a:t>Protein</a:t>
              </a:r>
            </a:p>
            <a:p>
              <a:r>
                <a:rPr lang="en-US" dirty="0" smtClean="0">
                  <a:latin typeface="Times New Roman" pitchFamily="18" charset="0"/>
                  <a:cs typeface="Times New Roman" pitchFamily="18" charset="0"/>
                </a:rPr>
                <a:t>Weight</a:t>
              </a:r>
              <a:endParaRPr lang="en-US" dirty="0">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ppt_x"/>
                                          </p:val>
                                        </p:tav>
                                        <p:tav tm="100000">
                                          <p:val>
                                            <p:strVal val="#ppt_x"/>
                                          </p:val>
                                        </p:tav>
                                      </p:tavLst>
                                    </p:anim>
                                    <p:anim calcmode="lin" valueType="num">
                                      <p:cBhvr additive="base">
                                        <p:cTn id="4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500" fill="hold"/>
                                        <p:tgtEl>
                                          <p:spTgt spid="65"/>
                                        </p:tgtEl>
                                        <p:attrNameLst>
                                          <p:attrName>ppt_x</p:attrName>
                                        </p:attrNameLst>
                                      </p:cBhvr>
                                      <p:tavLst>
                                        <p:tav tm="0">
                                          <p:val>
                                            <p:strVal val="#ppt_x"/>
                                          </p:val>
                                        </p:tav>
                                        <p:tav tm="100000">
                                          <p:val>
                                            <p:strVal val="#ppt_x"/>
                                          </p:val>
                                        </p:tav>
                                      </p:tavLst>
                                    </p:anim>
                                    <p:anim calcmode="lin" valueType="num">
                                      <p:cBhvr additive="base">
                                        <p:cTn id="46" dur="500" fill="hold"/>
                                        <p:tgtEl>
                                          <p:spTgt spid="6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anim calcmode="lin" valueType="num">
                                      <p:cBhvr additive="base">
                                        <p:cTn id="53" dur="500" fill="hold"/>
                                        <p:tgtEl>
                                          <p:spTgt spid="88"/>
                                        </p:tgtEl>
                                        <p:attrNameLst>
                                          <p:attrName>ppt_x</p:attrName>
                                        </p:attrNameLst>
                                      </p:cBhvr>
                                      <p:tavLst>
                                        <p:tav tm="0">
                                          <p:val>
                                            <p:strVal val="#ppt_x"/>
                                          </p:val>
                                        </p:tav>
                                        <p:tav tm="100000">
                                          <p:val>
                                            <p:strVal val="#ppt_x"/>
                                          </p:val>
                                        </p:tav>
                                      </p:tavLst>
                                    </p:anim>
                                    <p:anim calcmode="lin" valueType="num">
                                      <p:cBhvr additive="base">
                                        <p:cTn id="54" dur="500" fill="hold"/>
                                        <p:tgtEl>
                                          <p:spTgt spid="8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l="24012" t="22917" r="25037" b="10417"/>
          <a:stretch>
            <a:fillRect/>
          </a:stretch>
        </p:blipFill>
        <p:spPr bwMode="auto">
          <a:xfrm>
            <a:off x="1066800" y="1066800"/>
            <a:ext cx="6629400" cy="4876800"/>
          </a:xfrm>
          <a:prstGeom prst="rect">
            <a:avLst/>
          </a:prstGeom>
          <a:ln>
            <a:noFill/>
          </a:ln>
          <a:effectLst>
            <a:outerShdw blurRad="292100" dist="139700" dir="2700000" algn="tl" rotWithShape="0">
              <a:srgbClr val="333333">
                <a:alpha val="65000"/>
              </a:srgbClr>
            </a:outerShdw>
          </a:effectLst>
        </p:spPr>
      </p:pic>
      <p:sp>
        <p:nvSpPr>
          <p:cNvPr id="5" name="Shape 230"/>
          <p:cNvSpPr txBox="1">
            <a:spLocks/>
          </p:cNvSpPr>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dk1"/>
                </a:solidFill>
                <a:effectLst/>
                <a:uLnTx/>
                <a:uFillTx/>
                <a:latin typeface="Times New Roman" pitchFamily="18" charset="0"/>
                <a:ea typeface="Calibri"/>
                <a:cs typeface="Times New Roman" pitchFamily="18" charset="0"/>
                <a:sym typeface="Calibri"/>
              </a:rPr>
              <a:t>Effect of 2 week HSD</a:t>
            </a:r>
            <a:r>
              <a:rPr kumimoji="0" lang="en-US" sz="2000" b="1" i="0" u="none" strike="noStrike" kern="1200" cap="none" spc="0" normalizeH="0" noProof="0" dirty="0" smtClean="0">
                <a:ln>
                  <a:noFill/>
                </a:ln>
                <a:solidFill>
                  <a:schemeClr val="dk1"/>
                </a:solidFill>
                <a:effectLst/>
                <a:uLnTx/>
                <a:uFillTx/>
                <a:latin typeface="Times New Roman" pitchFamily="18" charset="0"/>
                <a:ea typeface="Calibri"/>
                <a:cs typeface="Times New Roman" pitchFamily="18" charset="0"/>
                <a:sym typeface="Calibri"/>
              </a:rPr>
              <a:t> on metabolite parameters in F0 flies</a:t>
            </a:r>
            <a:endParaRPr kumimoji="0" lang="en-US" sz="2000" b="1" i="0" u="none" strike="noStrike" kern="1200" cap="none" spc="0" normalizeH="0" baseline="0" noProof="0" dirty="0">
              <a:ln>
                <a:noFill/>
              </a:ln>
              <a:solidFill>
                <a:schemeClr val="dk1"/>
              </a:solidFill>
              <a:effectLst/>
              <a:uLnTx/>
              <a:uFillTx/>
              <a:latin typeface="Times New Roman" pitchFamily="18" charset="0"/>
              <a:ea typeface="Calibri"/>
              <a:cs typeface="Times New Roman" pitchFamily="18" charset="0"/>
              <a:sym typeface="Calibri"/>
            </a:endParaRPr>
          </a:p>
        </p:txBody>
      </p:sp>
      <p:sp>
        <p:nvSpPr>
          <p:cNvPr id="6" name="Shape 230"/>
          <p:cNvSpPr txBox="1">
            <a:spLocks/>
          </p:cNvSpPr>
          <p:nvPr/>
        </p:nvSpPr>
        <p:spPr>
          <a:xfrm>
            <a:off x="0" y="6096000"/>
            <a:ext cx="9144000" cy="762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bg1"/>
                </a:solidFill>
                <a:effectLst/>
                <a:uLnTx/>
                <a:uFillTx/>
                <a:latin typeface="+mj-lt"/>
                <a:ea typeface="Calibri"/>
                <a:cs typeface="Times New Roman" pitchFamily="18" charset="0"/>
                <a:sym typeface="Calibri"/>
              </a:rPr>
              <a:t>Conclusion 1a: 	High sugar diet affects</a:t>
            </a:r>
            <a:r>
              <a:rPr kumimoji="0" lang="en-US" sz="2000" b="1" i="0" u="none" strike="noStrike" kern="1200" cap="none" spc="0" normalizeH="0" noProof="0" dirty="0" smtClean="0">
                <a:ln>
                  <a:noFill/>
                </a:ln>
                <a:solidFill>
                  <a:schemeClr val="bg1"/>
                </a:solidFill>
                <a:effectLst/>
                <a:uLnTx/>
                <a:uFillTx/>
                <a:latin typeface="+mj-lt"/>
                <a:ea typeface="Calibri"/>
                <a:cs typeface="Times New Roman" pitchFamily="18" charset="0"/>
                <a:sym typeface="Calibri"/>
              </a:rPr>
              <a:t> the metabolite parameters in F0 flies</a:t>
            </a:r>
            <a:endParaRPr kumimoji="0" lang="en-US" sz="2000" b="1" i="0" u="none" strike="noStrike" kern="1200" cap="none" spc="0" normalizeH="0" baseline="0" noProof="0" dirty="0">
              <a:ln>
                <a:noFill/>
              </a:ln>
              <a:solidFill>
                <a:schemeClr val="bg1"/>
              </a:solidFill>
              <a:effectLst/>
              <a:uLnTx/>
              <a:uFillTx/>
              <a:latin typeface="+mj-lt"/>
              <a:ea typeface="Calibri"/>
              <a:cs typeface="Times New Roman" pitchFamily="18"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6062834"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bg1">
                    <a:lumMod val="65000"/>
                  </a:schemeClr>
                </a:solidFill>
                <a:ea typeface="Calibri"/>
                <a:cs typeface="Times New Roman" pitchFamily="18" charset="0"/>
                <a:sym typeface="Calibri"/>
              </a:rPr>
              <a:t>a)  Does high-sugar </a:t>
            </a:r>
            <a:r>
              <a:rPr lang="en-US" sz="2000" b="1" dirty="0">
                <a:solidFill>
                  <a:schemeClr val="bg1">
                    <a:lumMod val="65000"/>
                  </a:schemeClr>
                </a:solidFill>
                <a:ea typeface="Calibri"/>
                <a:cs typeface="Times New Roman" pitchFamily="18" charset="0"/>
                <a:sym typeface="Calibri"/>
              </a:rPr>
              <a:t>diet </a:t>
            </a:r>
            <a:r>
              <a:rPr lang="en-US" sz="2000" b="1" dirty="0" smtClean="0">
                <a:solidFill>
                  <a:schemeClr val="bg1">
                    <a:lumMod val="65000"/>
                  </a:schemeClr>
                </a:solidFill>
                <a:ea typeface="Calibri"/>
                <a:cs typeface="Times New Roman" pitchFamily="18" charset="0"/>
                <a:sym typeface="Calibri"/>
              </a:rPr>
              <a:t>perturb</a:t>
            </a:r>
            <a:r>
              <a:rPr lang="en-US" sz="2000" b="1" dirty="0">
                <a:solidFill>
                  <a:schemeClr val="bg1">
                    <a:lumMod val="65000"/>
                  </a:schemeClr>
                </a:solidFill>
                <a:ea typeface="Calibri"/>
                <a:cs typeface="Times New Roman" pitchFamily="18" charset="0"/>
                <a:sym typeface="Calibri"/>
              </a:rPr>
              <a:t> </a:t>
            </a:r>
            <a:r>
              <a:rPr lang="en-US" sz="2000" b="1" dirty="0" smtClean="0">
                <a:solidFill>
                  <a:schemeClr val="bg1">
                    <a:lumMod val="65000"/>
                  </a:schemeClr>
                </a:solidFill>
                <a:ea typeface="Calibri"/>
                <a:cs typeface="Times New Roman" pitchFamily="18" charset="0"/>
                <a:sym typeface="Calibri"/>
              </a:rPr>
              <a:t>metabolite</a:t>
            </a:r>
          </a:p>
          <a:p>
            <a:pPr marL="457200" lvl="0" indent="-457200" rtl="0">
              <a:lnSpc>
                <a:spcPct val="115000"/>
              </a:lnSpc>
              <a:spcBef>
                <a:spcPts val="0"/>
              </a:spcBef>
            </a:pPr>
            <a:r>
              <a:rPr lang="en-US" sz="2000" b="1" dirty="0" smtClean="0">
                <a:solidFill>
                  <a:schemeClr val="bg1">
                    <a:lumMod val="65000"/>
                  </a:schemeClr>
                </a:solidFill>
                <a:ea typeface="Calibri"/>
                <a:cs typeface="Times New Roman" pitchFamily="18" charset="0"/>
                <a:sym typeface="Calibri"/>
              </a:rPr>
              <a:t>	      levels ?</a:t>
            </a:r>
          </a:p>
          <a:p>
            <a:pPr marL="914400" lvl="1" indent="-457200">
              <a:lnSpc>
                <a:spcPct val="115000"/>
              </a:lnSpc>
            </a:pPr>
            <a:r>
              <a:rPr lang="en-US" sz="2000" b="1" dirty="0" smtClean="0">
                <a:ea typeface="Calibri"/>
                <a:cs typeface="Times New Roman" pitchFamily="18" charset="0"/>
                <a:sym typeface="Calibri"/>
              </a:rPr>
              <a:t>b) Does such metabolite perturbation persist</a:t>
            </a:r>
          </a:p>
          <a:p>
            <a:pPr marL="914400" lvl="1" indent="-457200">
              <a:lnSpc>
                <a:spcPct val="115000"/>
              </a:lnSpc>
            </a:pPr>
            <a:r>
              <a:rPr lang="en-US" sz="2000" b="1" dirty="0" smtClean="0">
                <a:ea typeface="Calibri"/>
                <a:cs typeface="Times New Roman" pitchFamily="18" charset="0"/>
                <a:sym typeface="Calibri"/>
              </a:rPr>
              <a:t>     in next generations?</a:t>
            </a:r>
          </a:p>
          <a:p>
            <a:pPr lvl="1">
              <a:lnSpc>
                <a:spcPct val="115000"/>
              </a:lnSpc>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2"/>
            </a:pPr>
            <a:r>
              <a:rPr lang="en-US" sz="2000" dirty="0" smtClean="0">
                <a:solidFill>
                  <a:schemeClr val="bg1">
                    <a:lumMod val="65000"/>
                  </a:schemeClr>
                </a:solidFill>
                <a:ea typeface="Calibri"/>
                <a:cs typeface="Times New Roman" pitchFamily="18" charset="0"/>
                <a:sym typeface="Calibri"/>
              </a:rPr>
              <a:t>a) Does high-sugar diet affect transcriptome</a:t>
            </a:r>
          </a:p>
          <a:p>
            <a:pPr marL="457200" lvl="0" indent="-457200" rtl="0">
              <a:lnSpc>
                <a:spcPct val="115000"/>
              </a:lnSpc>
              <a:spcBef>
                <a:spcPts val="0"/>
              </a:spcBef>
            </a:pPr>
            <a:r>
              <a:rPr lang="en-US" sz="2000" dirty="0" smtClean="0">
                <a:solidFill>
                  <a:schemeClr val="bg1">
                    <a:lumMod val="65000"/>
                  </a:schemeClr>
                </a:solidFill>
                <a:ea typeface="Calibri"/>
                <a:cs typeface="Times New Roman" pitchFamily="18" charset="0"/>
                <a:sym typeface="Calibri"/>
              </a:rPr>
              <a:t>	     profile of exposed generation?</a:t>
            </a:r>
          </a:p>
          <a:p>
            <a:pPr marL="457200" lvl="0" indent="-457200" rtl="0">
              <a:lnSpc>
                <a:spcPct val="115000"/>
              </a:lnSpc>
              <a:spcBef>
                <a:spcPts val="0"/>
              </a:spcBef>
            </a:pPr>
            <a:r>
              <a:rPr lang="en-US" sz="2000" dirty="0" smtClean="0">
                <a:solidFill>
                  <a:schemeClr val="bg1">
                    <a:lumMod val="65000"/>
                  </a:schemeClr>
                </a:solidFill>
                <a:ea typeface="Calibri"/>
                <a:cs typeface="Times New Roman" pitchFamily="18" charset="0"/>
                <a:sym typeface="Calibri"/>
              </a:rPr>
              <a:t>	b) as well as in next generations?</a:t>
            </a:r>
            <a:endParaRPr lang="en-US" sz="2000" dirty="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AutoNum type="arabicPeriod"/>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3"/>
            </a:pPr>
            <a:r>
              <a:rPr lang="en-US" sz="2000" dirty="0" smtClean="0">
                <a:solidFill>
                  <a:schemeClr val="bg1">
                    <a:lumMod val="65000"/>
                  </a:schemeClr>
                </a:solidFill>
                <a:ea typeface="Calibri"/>
                <a:cs typeface="Times New Roman" pitchFamily="18" charset="0"/>
                <a:sym typeface="Calibri"/>
              </a:rPr>
              <a:t>How information transfers along the subsequent generations?</a:t>
            </a: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Control Diet</a:t>
                  </a: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pic>
        <p:nvPicPr>
          <p:cNvPr id="205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2668098"/>
            <a:ext cx="381000" cy="379902"/>
          </a:xfrm>
          <a:prstGeom prst="rect">
            <a:avLst/>
          </a:prstGeom>
          <a:noFill/>
          <a:ln w="9525">
            <a:noFill/>
            <a:miter lim="800000"/>
            <a:headEnd/>
            <a:tailEnd/>
          </a:ln>
          <a:effec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214532" y="1981200"/>
            <a:ext cx="533400" cy="2667000"/>
            <a:chOff x="214532" y="2057400"/>
            <a:chExt cx="533400" cy="2667000"/>
          </a:xfrm>
        </p:grpSpPr>
        <p:cxnSp>
          <p:nvCxnSpPr>
            <p:cNvPr id="8" name="Straight Arrow Connector 7"/>
            <p:cNvCxnSpPr/>
            <p:nvPr/>
          </p:nvCxnSpPr>
          <p:spPr>
            <a:xfrm flipV="1">
              <a:off x="214532" y="4724398"/>
              <a:ext cx="533400" cy="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214532" y="2057400"/>
              <a:ext cx="4572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228600" y="2057400"/>
              <a:ext cx="0" cy="2667000"/>
            </a:xfrm>
            <a:prstGeom prst="line">
              <a:avLst/>
            </a:prstGeom>
          </p:spPr>
          <p:style>
            <a:lnRef idx="3">
              <a:schemeClr val="dk1"/>
            </a:lnRef>
            <a:fillRef idx="0">
              <a:schemeClr val="dk1"/>
            </a:fillRef>
            <a:effectRef idx="2">
              <a:schemeClr val="dk1"/>
            </a:effectRef>
            <a:fontRef idx="minor">
              <a:schemeClr val="tx1"/>
            </a:fontRef>
          </p:style>
        </p:cxnSp>
      </p:grpSp>
      <p:grpSp>
        <p:nvGrpSpPr>
          <p:cNvPr id="7" name="Group 23"/>
          <p:cNvGrpSpPr/>
          <p:nvPr/>
        </p:nvGrpSpPr>
        <p:grpSpPr>
          <a:xfrm>
            <a:off x="685800" y="4095690"/>
            <a:ext cx="1447800" cy="828385"/>
            <a:chOff x="685800" y="4095690"/>
            <a:chExt cx="1447800" cy="828385"/>
          </a:xfrm>
        </p:grpSpPr>
        <p:sp>
          <p:nvSpPr>
            <p:cNvPr id="19" name="TextBox 18"/>
            <p:cNvSpPr txBox="1"/>
            <p:nvPr/>
          </p:nvSpPr>
          <p:spPr>
            <a:xfrm>
              <a:off x="685800" y="4095690"/>
              <a:ext cx="1447800" cy="400110"/>
            </a:xfrm>
            <a:prstGeom prst="rect">
              <a:avLst/>
            </a:prstGeom>
            <a:noFill/>
          </p:spPr>
          <p:txBody>
            <a:bodyPr wrap="square" rtlCol="0">
              <a:spAutoFit/>
            </a:bodyPr>
            <a:lstStyle/>
            <a:p>
              <a:pPr algn="ctr"/>
              <a:r>
                <a:rPr lang="en-US" sz="2000" b="1" dirty="0" smtClean="0"/>
                <a:t>F1 male </a:t>
              </a:r>
              <a:endParaRPr lang="en-US" b="1" dirty="0"/>
            </a:p>
          </p:txBody>
        </p:sp>
        <p:pic>
          <p:nvPicPr>
            <p:cNvPr id="22" name="Picture 2" descr="http://www.clipartbest.com/cliparts/dT8/5y8/dT85y86Te.jpeg"/>
            <p:cNvPicPr>
              <a:picLocks noChangeAspect="1" noChangeArrowheads="1"/>
            </p:cNvPicPr>
            <p:nvPr/>
          </p:nvPicPr>
          <p:blipFill>
            <a:blip r:embed="rId3" cstate="print"/>
            <a:srcRect/>
            <a:stretch>
              <a:fillRect/>
            </a:stretch>
          </p:blipFill>
          <p:spPr bwMode="auto">
            <a:xfrm>
              <a:off x="838200" y="4523936"/>
              <a:ext cx="283498" cy="315808"/>
            </a:xfrm>
            <a:prstGeom prst="rect">
              <a:avLst/>
            </a:prstGeom>
            <a:noFill/>
          </p:spPr>
        </p:pic>
        <p:pic>
          <p:nvPicPr>
            <p:cNvPr id="23" name="Picture 22" descr="http://www.gmod.org/mediawiki/images/2/2d/Drosophila.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3000" y="4504008"/>
              <a:ext cx="524090" cy="42006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6" name="Shape 188"/>
          <p:cNvSpPr txBox="1"/>
          <p:nvPr/>
        </p:nvSpPr>
        <p:spPr>
          <a:xfrm>
            <a:off x="0" y="0"/>
            <a:ext cx="9144000" cy="5334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1b:</a:t>
            </a:r>
            <a:endParaRPr lang="en-US" sz="2800" b="1" i="0" u="none" strike="noStrike" cap="none" baseline="0" dirty="0">
              <a:solidFill>
                <a:schemeClr val="dk1"/>
              </a:solidFill>
              <a:latin typeface="Calibri"/>
              <a:ea typeface="Calibri"/>
              <a:cs typeface="Calibri"/>
              <a:sym typeface="Calibri"/>
            </a:endParaRPr>
          </a:p>
        </p:txBody>
      </p:sp>
      <p:grpSp>
        <p:nvGrpSpPr>
          <p:cNvPr id="37" name="Group 36"/>
          <p:cNvGrpSpPr/>
          <p:nvPr/>
        </p:nvGrpSpPr>
        <p:grpSpPr>
          <a:xfrm>
            <a:off x="381000" y="542925"/>
            <a:ext cx="8458200" cy="3419475"/>
            <a:chOff x="381000" y="542925"/>
            <a:chExt cx="8458200" cy="3419475"/>
          </a:xfrm>
        </p:grpSpPr>
        <p:grpSp>
          <p:nvGrpSpPr>
            <p:cNvPr id="32" name="Group 31"/>
            <p:cNvGrpSpPr/>
            <p:nvPr/>
          </p:nvGrpSpPr>
          <p:grpSpPr>
            <a:xfrm>
              <a:off x="381000" y="542925"/>
              <a:ext cx="8458200" cy="3419475"/>
              <a:chOff x="381000" y="542925"/>
              <a:chExt cx="8458200" cy="3419475"/>
            </a:xfrm>
          </p:grpSpPr>
          <p:grpSp>
            <p:nvGrpSpPr>
              <p:cNvPr id="28" name="Group 27"/>
              <p:cNvGrpSpPr/>
              <p:nvPr/>
            </p:nvGrpSpPr>
            <p:grpSpPr>
              <a:xfrm>
                <a:off x="381000" y="542925"/>
                <a:ext cx="8458200" cy="3419475"/>
                <a:chOff x="381000" y="542925"/>
                <a:chExt cx="8458200" cy="3419475"/>
              </a:xfrm>
            </p:grpSpPr>
            <p:grpSp>
              <p:nvGrpSpPr>
                <p:cNvPr id="3" name="Group 14"/>
                <p:cNvGrpSpPr/>
                <p:nvPr/>
              </p:nvGrpSpPr>
              <p:grpSpPr>
                <a:xfrm>
                  <a:off x="381000" y="542925"/>
                  <a:ext cx="8458200" cy="3419475"/>
                  <a:chOff x="381000" y="542925"/>
                  <a:chExt cx="8458200" cy="3419475"/>
                </a:xfrm>
              </p:grpSpPr>
              <p:grpSp>
                <p:nvGrpSpPr>
                  <p:cNvPr id="4" name="Group 11"/>
                  <p:cNvGrpSpPr/>
                  <p:nvPr/>
                </p:nvGrpSpPr>
                <p:grpSpPr>
                  <a:xfrm>
                    <a:off x="381000" y="542925"/>
                    <a:ext cx="8458200" cy="3419475"/>
                    <a:chOff x="381000" y="542925"/>
                    <a:chExt cx="8458200" cy="3419475"/>
                  </a:xfrm>
                </p:grpSpPr>
                <p:pic>
                  <p:nvPicPr>
                    <p:cNvPr id="3074" name="Picture 2"/>
                    <p:cNvPicPr>
                      <a:picLocks noChangeAspect="1" noChangeArrowheads="1"/>
                    </p:cNvPicPr>
                    <p:nvPr/>
                  </p:nvPicPr>
                  <p:blipFill>
                    <a:blip r:embed="rId5" cstate="print"/>
                    <a:srcRect/>
                    <a:stretch>
                      <a:fillRect/>
                    </a:stretch>
                  </p:blipFill>
                  <p:spPr bwMode="auto">
                    <a:xfrm>
                      <a:off x="454025" y="542925"/>
                      <a:ext cx="8308975" cy="3419475"/>
                    </a:xfrm>
                    <a:prstGeom prst="rect">
                      <a:avLst/>
                    </a:prstGeom>
                    <a:noFill/>
                    <a:ln w="9525">
                      <a:noFill/>
                      <a:miter lim="800000"/>
                      <a:headEnd/>
                      <a:tailEnd/>
                    </a:ln>
                    <a:effectLst/>
                  </p:spPr>
                </p:pic>
                <p:sp>
                  <p:nvSpPr>
                    <p:cNvPr id="11" name="Rectangle 10"/>
                    <p:cNvSpPr/>
                    <p:nvPr/>
                  </p:nvSpPr>
                  <p:spPr>
                    <a:xfrm>
                      <a:off x="381000" y="609600"/>
                      <a:ext cx="8458200" cy="2971800"/>
                    </a:xfrm>
                    <a:prstGeom prst="rect">
                      <a:avLst/>
                    </a:prstGeom>
                    <a:noFill/>
                    <a:ln w="38100" cap="sq">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65408" y="587514"/>
                    <a:ext cx="1447800" cy="707886"/>
                  </a:xfrm>
                  <a:prstGeom prst="rect">
                    <a:avLst/>
                  </a:prstGeom>
                  <a:noFill/>
                </p:spPr>
                <p:txBody>
                  <a:bodyPr wrap="square" rtlCol="0">
                    <a:spAutoFit/>
                  </a:bodyPr>
                  <a:lstStyle/>
                  <a:p>
                    <a:pPr algn="ctr"/>
                    <a:r>
                      <a:rPr lang="en-US" sz="2000" b="1" dirty="0" smtClean="0"/>
                      <a:t>F0 male (HSD)</a:t>
                    </a:r>
                    <a:endParaRPr lang="en-US" b="1" dirty="0"/>
                  </a:p>
                </p:txBody>
              </p:sp>
            </p:grpSp>
            <p:sp>
              <p:nvSpPr>
                <p:cNvPr id="24" name="Rectangle 23"/>
                <p:cNvSpPr/>
                <p:nvPr/>
              </p:nvSpPr>
              <p:spPr>
                <a:xfrm>
                  <a:off x="6553200" y="1972992"/>
                  <a:ext cx="21336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7620000" y="990600"/>
                <a:ext cx="1123072" cy="982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p:cNvPicPr>
              <a:picLocks noChangeAspect="1" noChangeArrowheads="1"/>
            </p:cNvPicPr>
            <p:nvPr/>
          </p:nvPicPr>
          <p:blipFill>
            <a:blip r:embed="rId5" cstate="print"/>
            <a:srcRect l="85327" t="17549" b="60167"/>
            <a:stretch>
              <a:fillRect/>
            </a:stretch>
          </p:blipFill>
          <p:spPr bwMode="auto">
            <a:xfrm>
              <a:off x="6324600" y="1981200"/>
              <a:ext cx="1219200" cy="762000"/>
            </a:xfrm>
            <a:prstGeom prst="rect">
              <a:avLst/>
            </a:prstGeom>
            <a:noFill/>
            <a:ln w="9525">
              <a:noFill/>
              <a:miter lim="800000"/>
              <a:headEnd/>
              <a:tailEnd/>
            </a:ln>
            <a:effectLst/>
          </p:spPr>
        </p:pic>
      </p:grpSp>
      <p:grpSp>
        <p:nvGrpSpPr>
          <p:cNvPr id="38" name="Group 37"/>
          <p:cNvGrpSpPr/>
          <p:nvPr/>
        </p:nvGrpSpPr>
        <p:grpSpPr>
          <a:xfrm>
            <a:off x="685800" y="3733800"/>
            <a:ext cx="8385175" cy="3494087"/>
            <a:chOff x="685800" y="3733800"/>
            <a:chExt cx="8385175" cy="3494087"/>
          </a:xfrm>
        </p:grpSpPr>
        <p:grpSp>
          <p:nvGrpSpPr>
            <p:cNvPr id="34" name="Group 33"/>
            <p:cNvGrpSpPr/>
            <p:nvPr/>
          </p:nvGrpSpPr>
          <p:grpSpPr>
            <a:xfrm>
              <a:off x="685800" y="3733800"/>
              <a:ext cx="8385175" cy="3494087"/>
              <a:chOff x="685800" y="3733800"/>
              <a:chExt cx="8385175" cy="3494087"/>
            </a:xfrm>
          </p:grpSpPr>
          <p:grpSp>
            <p:nvGrpSpPr>
              <p:cNvPr id="29" name="Group 28"/>
              <p:cNvGrpSpPr/>
              <p:nvPr/>
            </p:nvGrpSpPr>
            <p:grpSpPr>
              <a:xfrm>
                <a:off x="685800" y="3733800"/>
                <a:ext cx="8385175" cy="3494087"/>
                <a:chOff x="685800" y="3733800"/>
                <a:chExt cx="8385175" cy="3494087"/>
              </a:xfrm>
            </p:grpSpPr>
            <p:grpSp>
              <p:nvGrpSpPr>
                <p:cNvPr id="5" name="Group 24"/>
                <p:cNvGrpSpPr/>
                <p:nvPr/>
              </p:nvGrpSpPr>
              <p:grpSpPr>
                <a:xfrm>
                  <a:off x="685800" y="3733800"/>
                  <a:ext cx="8385175" cy="3494087"/>
                  <a:chOff x="685800" y="3733800"/>
                  <a:chExt cx="8385175" cy="3494087"/>
                </a:xfrm>
              </p:grpSpPr>
              <p:grpSp>
                <p:nvGrpSpPr>
                  <p:cNvPr id="6" name="Group 15"/>
                  <p:cNvGrpSpPr/>
                  <p:nvPr/>
                </p:nvGrpSpPr>
                <p:grpSpPr>
                  <a:xfrm>
                    <a:off x="685800" y="3733800"/>
                    <a:ext cx="8385175" cy="3494087"/>
                    <a:chOff x="685800" y="3733800"/>
                    <a:chExt cx="8385175" cy="3494087"/>
                  </a:xfrm>
                </p:grpSpPr>
                <p:pic>
                  <p:nvPicPr>
                    <p:cNvPr id="3075" name="Picture 3"/>
                    <p:cNvPicPr>
                      <a:picLocks noChangeAspect="1" noChangeArrowheads="1"/>
                    </p:cNvPicPr>
                    <p:nvPr/>
                  </p:nvPicPr>
                  <p:blipFill>
                    <a:blip r:embed="rId6" cstate="print"/>
                    <a:srcRect/>
                    <a:stretch>
                      <a:fillRect/>
                    </a:stretch>
                  </p:blipFill>
                  <p:spPr bwMode="auto">
                    <a:xfrm>
                      <a:off x="762000" y="3733800"/>
                      <a:ext cx="8308975" cy="3494087"/>
                    </a:xfrm>
                    <a:prstGeom prst="rect">
                      <a:avLst/>
                    </a:prstGeom>
                    <a:noFill/>
                    <a:ln w="9525">
                      <a:noFill/>
                      <a:miter lim="800000"/>
                      <a:headEnd/>
                      <a:tailEnd/>
                    </a:ln>
                    <a:effectLst/>
                  </p:spPr>
                </p:pic>
                <p:sp>
                  <p:nvSpPr>
                    <p:cNvPr id="13" name="Rectangle 12"/>
                    <p:cNvSpPr/>
                    <p:nvPr/>
                  </p:nvSpPr>
                  <p:spPr>
                    <a:xfrm>
                      <a:off x="685800" y="3733800"/>
                      <a:ext cx="8382000" cy="2971800"/>
                    </a:xfrm>
                    <a:prstGeom prst="rect">
                      <a:avLst/>
                    </a:prstGeom>
                    <a:noFill/>
                    <a:ln w="38100" cap="sq">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3505200" y="5940623"/>
                    <a:ext cx="1219200" cy="30777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400" b="1" dirty="0" smtClean="0"/>
                      <a:t>High-Sugar</a:t>
                    </a:r>
                    <a:endParaRPr lang="en-US" sz="1400" b="1" dirty="0"/>
                  </a:p>
                </p:txBody>
              </p:sp>
              <p:sp>
                <p:nvSpPr>
                  <p:cNvPr id="18" name="TextBox 17"/>
                  <p:cNvSpPr txBox="1"/>
                  <p:nvPr/>
                </p:nvSpPr>
                <p:spPr>
                  <a:xfrm>
                    <a:off x="3657600" y="4916269"/>
                    <a:ext cx="838200" cy="307777"/>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latin typeface="+mj-lt"/>
                        <a:cs typeface="Times New Roman" pitchFamily="18" charset="0"/>
                      </a:rPr>
                      <a:t>Control</a:t>
                    </a:r>
                    <a:endParaRPr lang="en-US" sz="1400" b="1" dirty="0">
                      <a:latin typeface="+mj-lt"/>
                      <a:cs typeface="Times New Roman" pitchFamily="18" charset="0"/>
                    </a:endParaRPr>
                  </a:p>
                </p:txBody>
              </p:sp>
            </p:grpSp>
            <p:sp>
              <p:nvSpPr>
                <p:cNvPr id="27" name="Rectangle 26"/>
                <p:cNvSpPr/>
                <p:nvPr/>
              </p:nvSpPr>
              <p:spPr>
                <a:xfrm>
                  <a:off x="6705600" y="5181600"/>
                  <a:ext cx="21336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7924800" y="4275408"/>
                <a:ext cx="1094936" cy="982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2"/>
            <p:cNvPicPr>
              <a:picLocks noChangeAspect="1" noChangeArrowheads="1"/>
            </p:cNvPicPr>
            <p:nvPr/>
          </p:nvPicPr>
          <p:blipFill>
            <a:blip r:embed="rId5" cstate="print"/>
            <a:srcRect l="85327" t="17549" b="60167"/>
            <a:stretch>
              <a:fillRect/>
            </a:stretch>
          </p:blipFill>
          <p:spPr bwMode="auto">
            <a:xfrm>
              <a:off x="6629400" y="5334000"/>
              <a:ext cx="1219200" cy="762000"/>
            </a:xfrm>
            <a:prstGeom prst="rect">
              <a:avLst/>
            </a:prstGeom>
            <a:noFill/>
            <a:ln w="9525">
              <a:noFill/>
              <a:miter lim="800000"/>
              <a:headEnd/>
              <a:tailEnd/>
            </a:ln>
            <a:effectLst/>
          </p:spPr>
        </p:pic>
      </p:grpSp>
      <p:sp>
        <p:nvSpPr>
          <p:cNvPr id="39" name="TextBox 38"/>
          <p:cNvSpPr txBox="1"/>
          <p:nvPr/>
        </p:nvSpPr>
        <p:spPr>
          <a:xfrm>
            <a:off x="2743200" y="838200"/>
            <a:ext cx="4572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smtClean="0">
                <a:solidFill>
                  <a:schemeClr val="accent1"/>
                </a:solidFill>
              </a:rPr>
              <a:t>A</a:t>
            </a:r>
            <a:endParaRPr lang="en-US" b="1" dirty="0">
              <a:solidFill>
                <a:schemeClr val="accent1"/>
              </a:solidFill>
            </a:endParaRPr>
          </a:p>
        </p:txBody>
      </p:sp>
      <p:sp>
        <p:nvSpPr>
          <p:cNvPr id="40" name="TextBox 39"/>
          <p:cNvSpPr txBox="1"/>
          <p:nvPr/>
        </p:nvSpPr>
        <p:spPr>
          <a:xfrm>
            <a:off x="2743200" y="4186535"/>
            <a:ext cx="4572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smtClean="0">
                <a:solidFill>
                  <a:schemeClr val="accent1"/>
                </a:solidFill>
              </a:rPr>
              <a:t>C</a:t>
            </a:r>
            <a:endParaRPr lang="en-US" b="1" dirty="0">
              <a:solidFill>
                <a:schemeClr val="accent1"/>
              </a:solidFill>
            </a:endParaRPr>
          </a:p>
        </p:txBody>
      </p:sp>
      <p:sp>
        <p:nvSpPr>
          <p:cNvPr id="41" name="TextBox 40"/>
          <p:cNvSpPr txBox="1"/>
          <p:nvPr/>
        </p:nvSpPr>
        <p:spPr>
          <a:xfrm>
            <a:off x="2819400" y="2057400"/>
            <a:ext cx="457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smtClean="0">
                <a:solidFill>
                  <a:srgbClr val="C00000"/>
                </a:solidFill>
              </a:rPr>
              <a:t>B</a:t>
            </a:r>
            <a:endParaRPr lang="en-US" b="1" dirty="0">
              <a:solidFill>
                <a:srgbClr val="C00000"/>
              </a:solidFill>
            </a:endParaRPr>
          </a:p>
        </p:txBody>
      </p:sp>
      <p:sp>
        <p:nvSpPr>
          <p:cNvPr id="42" name="TextBox 41"/>
          <p:cNvSpPr txBox="1"/>
          <p:nvPr/>
        </p:nvSpPr>
        <p:spPr>
          <a:xfrm>
            <a:off x="2819400" y="5405735"/>
            <a:ext cx="457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smtClean="0">
                <a:solidFill>
                  <a:srgbClr val="C00000"/>
                </a:solidFill>
              </a:rPr>
              <a:t>D</a:t>
            </a:r>
            <a:endParaRPr 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linds(horizontal)">
                                      <p:cBhvr>
                                        <p:cTn id="23" dur="500"/>
                                        <p:tgtEl>
                                          <p:spTgt spid="39"/>
                                        </p:tgtEl>
                                      </p:cBhvr>
                                    </p:animEffect>
                                  </p:childTnLst>
                                </p:cTn>
                              </p:par>
                            </p:childTnLst>
                          </p:cTn>
                        </p:par>
                        <p:par>
                          <p:cTn id="24" fill="hold">
                            <p:stCondLst>
                              <p:cond delay="500"/>
                            </p:stCondLst>
                            <p:childTnLst>
                              <p:par>
                                <p:cTn id="25" presetID="3" presetClass="entr" presetSubtype="1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childTnLst>
                          </p:cTn>
                        </p:par>
                        <p:par>
                          <p:cTn id="28" fill="hold">
                            <p:stCondLst>
                              <p:cond delay="1000"/>
                            </p:stCondLst>
                            <p:childTnLst>
                              <p:par>
                                <p:cTn id="29" presetID="3" presetClass="entr" presetSubtype="1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linds(horizontal)">
                                      <p:cBhvr>
                                        <p:cTn id="31" dur="500"/>
                                        <p:tgtEl>
                                          <p:spTgt spid="40"/>
                                        </p:tgtEl>
                                      </p:cBhvr>
                                    </p:animEffect>
                                  </p:childTnLst>
                                </p:cTn>
                              </p:par>
                            </p:childTnLst>
                          </p:cTn>
                        </p:par>
                        <p:par>
                          <p:cTn id="32" fill="hold">
                            <p:stCondLst>
                              <p:cond delay="1500"/>
                            </p:stCondLst>
                            <p:childTnLst>
                              <p:par>
                                <p:cTn id="33" presetID="3" presetClass="entr" presetSubtype="1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blinds(horizontal)">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16398" t="21875" r="33236" b="11458"/>
          <a:stretch>
            <a:fillRect/>
          </a:stretch>
        </p:blipFill>
        <p:spPr bwMode="auto">
          <a:xfrm>
            <a:off x="1066800" y="1524000"/>
            <a:ext cx="6553200" cy="4876800"/>
          </a:xfrm>
          <a:prstGeom prst="rect">
            <a:avLst/>
          </a:prstGeom>
          <a:noFill/>
          <a:ln w="9525">
            <a:noFill/>
            <a:miter lim="800000"/>
            <a:headEnd/>
            <a:tailEnd/>
          </a:ln>
        </p:spPr>
      </p:pic>
      <p:sp>
        <p:nvSpPr>
          <p:cNvPr id="34" name="Shape 188"/>
          <p:cNvSpPr txBox="1"/>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r>
              <a:rPr lang="en-US" sz="2000" b="1" dirty="0" smtClean="0">
                <a:latin typeface="Times New Roman" pitchFamily="18" charset="0"/>
                <a:cs typeface="Times New Roman" pitchFamily="18" charset="0"/>
              </a:rPr>
              <a:t>Phenotype of F1 progeny (under normal medium) derived from HSD exposed F0 males</a:t>
            </a:r>
            <a:endParaRPr lang="en-US" sz="2000" b="1" dirty="0">
              <a:latin typeface="Times New Roman" pitchFamily="18" charset="0"/>
              <a:cs typeface="Times New Roman" pitchFamily="18" charset="0"/>
            </a:endParaRPr>
          </a:p>
        </p:txBody>
      </p:sp>
      <p:grpSp>
        <p:nvGrpSpPr>
          <p:cNvPr id="37" name="Group 36"/>
          <p:cNvGrpSpPr/>
          <p:nvPr/>
        </p:nvGrpSpPr>
        <p:grpSpPr>
          <a:xfrm>
            <a:off x="1676400" y="990600"/>
            <a:ext cx="3048000" cy="914400"/>
            <a:chOff x="5867400" y="1066800"/>
            <a:chExt cx="3048000" cy="914400"/>
          </a:xfrm>
        </p:grpSpPr>
        <p:pic>
          <p:nvPicPr>
            <p:cNvPr id="35" name="Picture 4"/>
            <p:cNvPicPr>
              <a:picLocks noChangeAspect="1" noChangeArrowheads="1"/>
            </p:cNvPicPr>
            <p:nvPr/>
          </p:nvPicPr>
          <p:blipFill>
            <a:blip r:embed="rId3" cstate="print"/>
            <a:srcRect l="29868" t="26042" r="46706" b="65625"/>
            <a:stretch>
              <a:fillRect/>
            </a:stretch>
          </p:blipFill>
          <p:spPr bwMode="auto">
            <a:xfrm>
              <a:off x="5867400" y="1066800"/>
              <a:ext cx="3048000" cy="609600"/>
            </a:xfrm>
            <a:prstGeom prst="rect">
              <a:avLst/>
            </a:prstGeom>
            <a:noFill/>
            <a:ln w="9525">
              <a:noFill/>
              <a:miter lim="800000"/>
              <a:headEnd/>
              <a:tailEnd/>
            </a:ln>
          </p:spPr>
        </p:pic>
        <p:pic>
          <p:nvPicPr>
            <p:cNvPr id="36" name="Picture 4"/>
            <p:cNvPicPr>
              <a:picLocks noChangeAspect="1" noChangeArrowheads="1"/>
            </p:cNvPicPr>
            <p:nvPr/>
          </p:nvPicPr>
          <p:blipFill>
            <a:blip r:embed="rId3" cstate="print"/>
            <a:srcRect l="29868" t="38542" r="58419" b="57292"/>
            <a:stretch>
              <a:fillRect/>
            </a:stretch>
          </p:blipFill>
          <p:spPr bwMode="auto">
            <a:xfrm>
              <a:off x="5867400" y="1676400"/>
              <a:ext cx="1524000" cy="304800"/>
            </a:xfrm>
            <a:prstGeom prst="rect">
              <a:avLst/>
            </a:prstGeom>
            <a:noFill/>
            <a:ln w="9525">
              <a:noFill/>
              <a:miter lim="800000"/>
              <a:headEnd/>
              <a:tailEnd/>
            </a:ln>
          </p:spPr>
        </p:pic>
      </p:grpSp>
      <p:sp>
        <p:nvSpPr>
          <p:cNvPr id="7" name="TextBox 6"/>
          <p:cNvSpPr txBox="1"/>
          <p:nvPr/>
        </p:nvSpPr>
        <p:spPr>
          <a:xfrm>
            <a:off x="457200" y="838200"/>
            <a:ext cx="4572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smtClean="0">
                <a:solidFill>
                  <a:schemeClr val="accent1"/>
                </a:solidFill>
              </a:rPr>
              <a:t>A</a:t>
            </a:r>
            <a:endParaRPr lang="en-US" b="1" dirty="0">
              <a:solidFill>
                <a:schemeClr val="accent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16398" t="21875" r="33236" b="12500"/>
          <a:stretch>
            <a:fillRect/>
          </a:stretch>
        </p:blipFill>
        <p:spPr bwMode="auto">
          <a:xfrm>
            <a:off x="1219200" y="1676400"/>
            <a:ext cx="6553200" cy="4800600"/>
          </a:xfrm>
          <a:prstGeom prst="rect">
            <a:avLst/>
          </a:prstGeom>
          <a:noFill/>
          <a:ln w="9525">
            <a:noFill/>
            <a:miter lim="800000"/>
            <a:headEnd/>
            <a:tailEnd/>
          </a:ln>
        </p:spPr>
      </p:pic>
      <p:sp>
        <p:nvSpPr>
          <p:cNvPr id="27"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r>
              <a:rPr lang="en-US" sz="2000" b="1" dirty="0" smtClean="0">
                <a:latin typeface="Times New Roman" pitchFamily="18" charset="0"/>
                <a:cs typeface="Times New Roman" pitchFamily="18" charset="0"/>
              </a:rPr>
              <a:t>Phenotype of F1 progeny (under HSD) derived from HSD exposed F0 males</a:t>
            </a:r>
            <a:endParaRPr lang="en-US" sz="2000" b="1" dirty="0">
              <a:latin typeface="Times New Roman" pitchFamily="18" charset="0"/>
              <a:cs typeface="Times New Roman" pitchFamily="18" charset="0"/>
            </a:endParaRPr>
          </a:p>
        </p:txBody>
      </p:sp>
      <p:grpSp>
        <p:nvGrpSpPr>
          <p:cNvPr id="28" name="Group 27"/>
          <p:cNvGrpSpPr/>
          <p:nvPr/>
        </p:nvGrpSpPr>
        <p:grpSpPr>
          <a:xfrm>
            <a:off x="1862796" y="1004668"/>
            <a:ext cx="3048000" cy="914400"/>
            <a:chOff x="5867400" y="1066800"/>
            <a:chExt cx="3048000" cy="914400"/>
          </a:xfrm>
        </p:grpSpPr>
        <p:pic>
          <p:nvPicPr>
            <p:cNvPr id="29" name="Picture 4"/>
            <p:cNvPicPr>
              <a:picLocks noChangeAspect="1" noChangeArrowheads="1"/>
            </p:cNvPicPr>
            <p:nvPr/>
          </p:nvPicPr>
          <p:blipFill>
            <a:blip r:embed="rId3" cstate="print"/>
            <a:srcRect l="29868" t="26042" r="46706" b="65625"/>
            <a:stretch>
              <a:fillRect/>
            </a:stretch>
          </p:blipFill>
          <p:spPr bwMode="auto">
            <a:xfrm>
              <a:off x="5867400" y="1066800"/>
              <a:ext cx="3048000" cy="609600"/>
            </a:xfrm>
            <a:prstGeom prst="rect">
              <a:avLst/>
            </a:prstGeom>
            <a:noFill/>
            <a:ln w="9525">
              <a:noFill/>
              <a:miter lim="800000"/>
              <a:headEnd/>
              <a:tailEnd/>
            </a:ln>
          </p:spPr>
        </p:pic>
        <p:pic>
          <p:nvPicPr>
            <p:cNvPr id="30" name="Picture 4"/>
            <p:cNvPicPr>
              <a:picLocks noChangeAspect="1" noChangeArrowheads="1"/>
            </p:cNvPicPr>
            <p:nvPr/>
          </p:nvPicPr>
          <p:blipFill>
            <a:blip r:embed="rId3" cstate="print"/>
            <a:srcRect l="29868" t="38542" r="58419" b="57292"/>
            <a:stretch>
              <a:fillRect/>
            </a:stretch>
          </p:blipFill>
          <p:spPr bwMode="auto">
            <a:xfrm>
              <a:off x="5867400" y="1676400"/>
              <a:ext cx="1524000" cy="304800"/>
            </a:xfrm>
            <a:prstGeom prst="rect">
              <a:avLst/>
            </a:prstGeom>
            <a:noFill/>
            <a:ln w="9525">
              <a:noFill/>
              <a:miter lim="800000"/>
              <a:headEnd/>
              <a:tailEnd/>
            </a:ln>
          </p:spPr>
        </p:pic>
      </p:grpSp>
      <p:sp>
        <p:nvSpPr>
          <p:cNvPr id="8" name="TextBox 7"/>
          <p:cNvSpPr txBox="1"/>
          <p:nvPr/>
        </p:nvSpPr>
        <p:spPr>
          <a:xfrm>
            <a:off x="304800" y="762000"/>
            <a:ext cx="457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smtClean="0">
                <a:solidFill>
                  <a:srgbClr val="C00000"/>
                </a:solidFill>
              </a:rPr>
              <a:t>B</a:t>
            </a:r>
            <a:endParaRPr lang="en-US" b="1" dirty="0">
              <a:solidFill>
                <a:srgbClr val="C0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16398" t="21875" r="33821" b="12500"/>
          <a:stretch>
            <a:fillRect/>
          </a:stretch>
        </p:blipFill>
        <p:spPr bwMode="auto">
          <a:xfrm>
            <a:off x="1247336" y="1650612"/>
            <a:ext cx="6477000" cy="4800600"/>
          </a:xfrm>
          <a:prstGeom prst="rect">
            <a:avLst/>
          </a:prstGeom>
          <a:noFill/>
          <a:ln w="9525">
            <a:noFill/>
            <a:miter lim="800000"/>
            <a:headEnd/>
            <a:tailEnd/>
          </a:ln>
        </p:spPr>
      </p:pic>
      <p:sp>
        <p:nvSpPr>
          <p:cNvPr id="27" name="Shape 188"/>
          <p:cNvSpPr txBox="1"/>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r>
              <a:rPr lang="en-US" sz="2000" b="1" dirty="0" smtClean="0">
                <a:latin typeface="Times New Roman" pitchFamily="18" charset="0"/>
                <a:cs typeface="Times New Roman" pitchFamily="18" charset="0"/>
              </a:rPr>
              <a:t>Phenotype of F2 progeny (under normal medium) derived from HSD exposed F0 males</a:t>
            </a:r>
            <a:endParaRPr lang="en-US" sz="2000" b="1" dirty="0">
              <a:latin typeface="Times New Roman" pitchFamily="18" charset="0"/>
              <a:cs typeface="Times New Roman" pitchFamily="18" charset="0"/>
            </a:endParaRPr>
          </a:p>
        </p:txBody>
      </p:sp>
      <p:grpSp>
        <p:nvGrpSpPr>
          <p:cNvPr id="28" name="Group 27"/>
          <p:cNvGrpSpPr/>
          <p:nvPr/>
        </p:nvGrpSpPr>
        <p:grpSpPr>
          <a:xfrm>
            <a:off x="1862796" y="990600"/>
            <a:ext cx="3048000" cy="914400"/>
            <a:chOff x="5867400" y="1066800"/>
            <a:chExt cx="3048000" cy="914400"/>
          </a:xfrm>
        </p:grpSpPr>
        <p:pic>
          <p:nvPicPr>
            <p:cNvPr id="29" name="Picture 4"/>
            <p:cNvPicPr>
              <a:picLocks noChangeAspect="1" noChangeArrowheads="1"/>
            </p:cNvPicPr>
            <p:nvPr/>
          </p:nvPicPr>
          <p:blipFill>
            <a:blip r:embed="rId3" cstate="print"/>
            <a:srcRect l="29868" t="26042" r="46706" b="65625"/>
            <a:stretch>
              <a:fillRect/>
            </a:stretch>
          </p:blipFill>
          <p:spPr bwMode="auto">
            <a:xfrm>
              <a:off x="5867400" y="1066800"/>
              <a:ext cx="3048000" cy="609600"/>
            </a:xfrm>
            <a:prstGeom prst="rect">
              <a:avLst/>
            </a:prstGeom>
            <a:noFill/>
            <a:ln w="9525">
              <a:noFill/>
              <a:miter lim="800000"/>
              <a:headEnd/>
              <a:tailEnd/>
            </a:ln>
          </p:spPr>
        </p:pic>
        <p:pic>
          <p:nvPicPr>
            <p:cNvPr id="30" name="Picture 4"/>
            <p:cNvPicPr>
              <a:picLocks noChangeAspect="1" noChangeArrowheads="1"/>
            </p:cNvPicPr>
            <p:nvPr/>
          </p:nvPicPr>
          <p:blipFill>
            <a:blip r:embed="rId3" cstate="print"/>
            <a:srcRect l="29868" t="38542" r="58419" b="57292"/>
            <a:stretch>
              <a:fillRect/>
            </a:stretch>
          </p:blipFill>
          <p:spPr bwMode="auto">
            <a:xfrm>
              <a:off x="5867400" y="1676400"/>
              <a:ext cx="1524000" cy="304800"/>
            </a:xfrm>
            <a:prstGeom prst="rect">
              <a:avLst/>
            </a:prstGeom>
            <a:noFill/>
            <a:ln w="9525">
              <a:noFill/>
              <a:miter lim="800000"/>
              <a:headEnd/>
              <a:tailEnd/>
            </a:ln>
          </p:spPr>
        </p:pic>
      </p:grpSp>
      <p:sp>
        <p:nvSpPr>
          <p:cNvPr id="7" name="TextBox 6"/>
          <p:cNvSpPr txBox="1"/>
          <p:nvPr/>
        </p:nvSpPr>
        <p:spPr>
          <a:xfrm>
            <a:off x="457200" y="838200"/>
            <a:ext cx="4572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dirty="0" smtClean="0">
                <a:solidFill>
                  <a:schemeClr val="accent1"/>
                </a:solidFill>
              </a:rPr>
              <a:t>C</a:t>
            </a:r>
            <a:endParaRPr lang="en-US" b="1" dirty="0">
              <a:solidFill>
                <a:schemeClr val="accent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16398" t="21875" r="33821" b="11458"/>
          <a:stretch>
            <a:fillRect/>
          </a:stretch>
        </p:blipFill>
        <p:spPr bwMode="auto">
          <a:xfrm>
            <a:off x="1143000" y="1295400"/>
            <a:ext cx="6477000" cy="4876800"/>
          </a:xfrm>
          <a:prstGeom prst="rect">
            <a:avLst/>
          </a:prstGeom>
          <a:noFill/>
          <a:ln w="9525">
            <a:noFill/>
            <a:miter lim="800000"/>
            <a:headEnd/>
            <a:tailEnd/>
          </a:ln>
        </p:spPr>
      </p:pic>
      <p:sp>
        <p:nvSpPr>
          <p:cNvPr id="22"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lgn="ctr"/>
            <a:r>
              <a:rPr lang="en-US" sz="2000" b="1" dirty="0" smtClean="0">
                <a:latin typeface="Times New Roman" pitchFamily="18" charset="0"/>
                <a:cs typeface="Times New Roman" pitchFamily="18" charset="0"/>
              </a:rPr>
              <a:t>Phenotype of F2 progeny (under HSD) derived from HSD exposed F0 males</a:t>
            </a:r>
            <a:endParaRPr lang="en-US" sz="2000" b="1" dirty="0">
              <a:latin typeface="Times New Roman" pitchFamily="18" charset="0"/>
              <a:cs typeface="Times New Roman" pitchFamily="18" charset="0"/>
            </a:endParaRPr>
          </a:p>
        </p:txBody>
      </p:sp>
      <p:sp>
        <p:nvSpPr>
          <p:cNvPr id="23" name="Shape 188"/>
          <p:cNvSpPr txBox="1"/>
          <p:nvPr/>
        </p:nvSpPr>
        <p:spPr>
          <a:xfrm>
            <a:off x="0" y="5181600"/>
            <a:ext cx="9144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algn="ctr"/>
            <a:r>
              <a:rPr lang="en-US" sz="2000" b="1" dirty="0" smtClean="0">
                <a:latin typeface="+mj-lt"/>
                <a:cs typeface="Times New Roman" pitchFamily="18" charset="0"/>
              </a:rPr>
              <a:t>Conclusion 1b: 	Exposure of HSD in F0 males affects the metabolite phenotype in F1 and F2 generation</a:t>
            </a:r>
            <a:endParaRPr lang="en-US" sz="2000" b="1" dirty="0">
              <a:latin typeface="+mj-lt"/>
              <a:cs typeface="Times New Roman" pitchFamily="18" charset="0"/>
            </a:endParaRPr>
          </a:p>
        </p:txBody>
      </p:sp>
      <p:sp>
        <p:nvSpPr>
          <p:cNvPr id="5" name="TextBox 4"/>
          <p:cNvSpPr txBox="1"/>
          <p:nvPr/>
        </p:nvSpPr>
        <p:spPr>
          <a:xfrm>
            <a:off x="304800" y="762000"/>
            <a:ext cx="45720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smtClean="0">
                <a:solidFill>
                  <a:srgbClr val="C00000"/>
                </a:solidFill>
              </a:rPr>
              <a:t>D</a:t>
            </a:r>
            <a:endParaRPr 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latin typeface="Calibri"/>
                <a:ea typeface="Calibri"/>
                <a:cs typeface="Calibri"/>
                <a:sym typeface="Calibri"/>
              </a:rPr>
              <a:t>Recent studies in epigenetic inheritance</a:t>
            </a:r>
            <a:endParaRPr lang="en-US" sz="2400" b="1" i="0" u="none" strike="noStrike" cap="none" baseline="0" dirty="0">
              <a:solidFill>
                <a:schemeClr val="dk1"/>
              </a:solidFill>
              <a:latin typeface="Calibri"/>
              <a:ea typeface="Calibri"/>
              <a:cs typeface="Calibri"/>
              <a:sym typeface="Calibri"/>
            </a:endParaRPr>
          </a:p>
        </p:txBody>
      </p:sp>
      <p:grpSp>
        <p:nvGrpSpPr>
          <p:cNvPr id="10" name="Group 9"/>
          <p:cNvGrpSpPr/>
          <p:nvPr/>
        </p:nvGrpSpPr>
        <p:grpSpPr>
          <a:xfrm>
            <a:off x="0" y="914400"/>
            <a:ext cx="6781800" cy="1512332"/>
            <a:chOff x="0" y="1066800"/>
            <a:chExt cx="6781800" cy="1512332"/>
          </a:xfrm>
        </p:grpSpPr>
        <p:pic>
          <p:nvPicPr>
            <p:cNvPr id="4" name="Picture 3" descr="D:\Dropbox\DAC-II\slide preparation\1.JPG"/>
            <p:cNvPicPr>
              <a:picLocks noChangeAspect="1" noChangeArrowheads="1"/>
            </p:cNvPicPr>
            <p:nvPr/>
          </p:nvPicPr>
          <p:blipFill>
            <a:blip r:embed="rId3" cstate="print"/>
            <a:srcRect l="2830" t="47854" r="1887"/>
            <a:stretch>
              <a:fillRect/>
            </a:stretch>
          </p:blipFill>
          <p:spPr bwMode="auto">
            <a:xfrm>
              <a:off x="0" y="1066800"/>
              <a:ext cx="6781800" cy="1122869"/>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936743" y="2209800"/>
              <a:ext cx="1845057" cy="369332"/>
            </a:xfrm>
            <a:prstGeom prst="rect">
              <a:avLst/>
            </a:prstGeom>
          </p:spPr>
          <p:txBody>
            <a:bodyPr wrap="none">
              <a:spAutoFit/>
            </a:bodyPr>
            <a:lstStyle/>
            <a:p>
              <a:r>
                <a:rPr lang="en-US" dirty="0" smtClean="0"/>
                <a:t>Nature. 2010 Oct </a:t>
              </a:r>
              <a:endParaRPr lang="en-US" dirty="0"/>
            </a:p>
          </p:txBody>
        </p:sp>
      </p:grpSp>
      <p:grpSp>
        <p:nvGrpSpPr>
          <p:cNvPr id="12" name="Group 11"/>
          <p:cNvGrpSpPr/>
          <p:nvPr/>
        </p:nvGrpSpPr>
        <p:grpSpPr>
          <a:xfrm>
            <a:off x="609600" y="2514600"/>
            <a:ext cx="7046327" cy="2198132"/>
            <a:chOff x="685800" y="2743200"/>
            <a:chExt cx="7046327" cy="2198132"/>
          </a:xfrm>
        </p:grpSpPr>
        <p:pic>
          <p:nvPicPr>
            <p:cNvPr id="3" name="Picture 4" descr="D:\Dropbox\DAC-II\slide preparation\2.JPG"/>
            <p:cNvPicPr>
              <a:picLocks noChangeAspect="1" noChangeArrowheads="1"/>
            </p:cNvPicPr>
            <p:nvPr/>
          </p:nvPicPr>
          <p:blipFill>
            <a:blip r:embed="rId4" cstate="print"/>
            <a:srcRect l="7339" t="7672" r="8257"/>
            <a:stretch>
              <a:fillRect/>
            </a:stretch>
          </p:blipFill>
          <p:spPr bwMode="auto">
            <a:xfrm>
              <a:off x="685800" y="2743200"/>
              <a:ext cx="7010400" cy="1834049"/>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6019800" y="4572000"/>
              <a:ext cx="1712327" cy="369332"/>
            </a:xfrm>
            <a:prstGeom prst="rect">
              <a:avLst/>
            </a:prstGeom>
          </p:spPr>
          <p:txBody>
            <a:bodyPr wrap="none">
              <a:spAutoFit/>
            </a:bodyPr>
            <a:lstStyle/>
            <a:p>
              <a:pPr algn="r"/>
              <a:r>
                <a:rPr lang="en-US" dirty="0" err="1" smtClean="0"/>
                <a:t>PLoS</a:t>
              </a:r>
              <a:r>
                <a:rPr lang="en-US" dirty="0" smtClean="0"/>
                <a:t> One. 2011</a:t>
              </a:r>
              <a:endParaRPr lang="en-US" dirty="0"/>
            </a:p>
          </p:txBody>
        </p:sp>
      </p:grpSp>
      <p:grpSp>
        <p:nvGrpSpPr>
          <p:cNvPr id="14" name="Group 13"/>
          <p:cNvGrpSpPr/>
          <p:nvPr/>
        </p:nvGrpSpPr>
        <p:grpSpPr>
          <a:xfrm>
            <a:off x="1143000" y="4800600"/>
            <a:ext cx="7620000" cy="1588532"/>
            <a:chOff x="1143000" y="4800600"/>
            <a:chExt cx="7620000" cy="1588532"/>
          </a:xfrm>
        </p:grpSpPr>
        <p:pic>
          <p:nvPicPr>
            <p:cNvPr id="5" name="Picture 5" descr="D:\Dropbox\DAC-II\slide preparation\3_1.JPG"/>
            <p:cNvPicPr>
              <a:picLocks noChangeAspect="1" noChangeArrowheads="1"/>
            </p:cNvPicPr>
            <p:nvPr/>
          </p:nvPicPr>
          <p:blipFill>
            <a:blip r:embed="rId5" cstate="print"/>
            <a:srcRect r="5660"/>
            <a:stretch>
              <a:fillRect/>
            </a:stretch>
          </p:blipFill>
          <p:spPr bwMode="auto">
            <a:xfrm>
              <a:off x="1143000" y="4800600"/>
              <a:ext cx="7620000" cy="1178911"/>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5715000" y="6019800"/>
              <a:ext cx="3041217" cy="369332"/>
            </a:xfrm>
            <a:prstGeom prst="rect">
              <a:avLst/>
            </a:prstGeom>
          </p:spPr>
          <p:txBody>
            <a:bodyPr wrap="none">
              <a:spAutoFit/>
            </a:bodyPr>
            <a:lstStyle/>
            <a:p>
              <a:r>
                <a:rPr lang="pl-PL" dirty="0" smtClean="0"/>
                <a:t>Proc Natl Acad Sci U S A. 2014 </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6062834"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bg1">
                    <a:lumMod val="65000"/>
                  </a:schemeClr>
                </a:solidFill>
                <a:ea typeface="Calibri"/>
                <a:cs typeface="Times New Roman" pitchFamily="18" charset="0"/>
                <a:sym typeface="Calibri"/>
              </a:rPr>
              <a:t>a)  Does high-sugar </a:t>
            </a:r>
            <a:r>
              <a:rPr lang="en-US" sz="2000" b="1" dirty="0">
                <a:solidFill>
                  <a:schemeClr val="bg1">
                    <a:lumMod val="65000"/>
                  </a:schemeClr>
                </a:solidFill>
                <a:ea typeface="Calibri"/>
                <a:cs typeface="Times New Roman" pitchFamily="18" charset="0"/>
                <a:sym typeface="Calibri"/>
              </a:rPr>
              <a:t>diet </a:t>
            </a:r>
            <a:r>
              <a:rPr lang="en-US" sz="2000" b="1" dirty="0" smtClean="0">
                <a:solidFill>
                  <a:schemeClr val="bg1">
                    <a:lumMod val="65000"/>
                  </a:schemeClr>
                </a:solidFill>
                <a:ea typeface="Calibri"/>
                <a:cs typeface="Times New Roman" pitchFamily="18" charset="0"/>
                <a:sym typeface="Calibri"/>
              </a:rPr>
              <a:t>perturb</a:t>
            </a:r>
            <a:r>
              <a:rPr lang="en-US" sz="2000" b="1" dirty="0">
                <a:solidFill>
                  <a:schemeClr val="bg1">
                    <a:lumMod val="65000"/>
                  </a:schemeClr>
                </a:solidFill>
                <a:ea typeface="Calibri"/>
                <a:cs typeface="Times New Roman" pitchFamily="18" charset="0"/>
                <a:sym typeface="Calibri"/>
              </a:rPr>
              <a:t> </a:t>
            </a:r>
            <a:r>
              <a:rPr lang="en-US" sz="2000" b="1" dirty="0" smtClean="0">
                <a:solidFill>
                  <a:schemeClr val="bg1">
                    <a:lumMod val="65000"/>
                  </a:schemeClr>
                </a:solidFill>
                <a:ea typeface="Calibri"/>
                <a:cs typeface="Times New Roman" pitchFamily="18" charset="0"/>
                <a:sym typeface="Calibri"/>
              </a:rPr>
              <a:t>metabolite</a:t>
            </a:r>
          </a:p>
          <a:p>
            <a:pPr marL="457200" lvl="0" indent="-457200" rtl="0">
              <a:lnSpc>
                <a:spcPct val="115000"/>
              </a:lnSpc>
              <a:spcBef>
                <a:spcPts val="0"/>
              </a:spcBef>
            </a:pPr>
            <a:r>
              <a:rPr lang="en-US" sz="2000" b="1" dirty="0" smtClean="0">
                <a:solidFill>
                  <a:schemeClr val="bg1">
                    <a:lumMod val="65000"/>
                  </a:schemeClr>
                </a:solidFill>
                <a:ea typeface="Calibri"/>
                <a:cs typeface="Times New Roman" pitchFamily="18" charset="0"/>
                <a:sym typeface="Calibri"/>
              </a:rPr>
              <a:t>	      levels ?</a:t>
            </a:r>
          </a:p>
          <a:p>
            <a:pPr marL="914400" lvl="1" indent="-457200">
              <a:lnSpc>
                <a:spcPct val="115000"/>
              </a:lnSpc>
            </a:pPr>
            <a:r>
              <a:rPr lang="en-US" sz="2000" b="1" dirty="0" smtClean="0">
                <a:solidFill>
                  <a:schemeClr val="bg1">
                    <a:lumMod val="65000"/>
                  </a:schemeClr>
                </a:solidFill>
                <a:ea typeface="Calibri"/>
                <a:cs typeface="Times New Roman" pitchFamily="18" charset="0"/>
                <a:sym typeface="Calibri"/>
              </a:rPr>
              <a:t>b) Does such metabolite perturbation persist</a:t>
            </a:r>
          </a:p>
          <a:p>
            <a:pPr marL="914400" lvl="1" indent="-457200">
              <a:lnSpc>
                <a:spcPct val="115000"/>
              </a:lnSpc>
            </a:pPr>
            <a:r>
              <a:rPr lang="en-US" sz="2000" b="1" dirty="0" smtClean="0">
                <a:solidFill>
                  <a:schemeClr val="bg1">
                    <a:lumMod val="65000"/>
                  </a:schemeClr>
                </a:solidFill>
                <a:ea typeface="Calibri"/>
                <a:cs typeface="Times New Roman" pitchFamily="18" charset="0"/>
                <a:sym typeface="Calibri"/>
              </a:rPr>
              <a:t>     in next generations?</a:t>
            </a:r>
          </a:p>
          <a:p>
            <a:pPr lvl="1">
              <a:lnSpc>
                <a:spcPct val="115000"/>
              </a:lnSpc>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2"/>
            </a:pPr>
            <a:r>
              <a:rPr lang="en-US" sz="2000" b="1" dirty="0" smtClean="0">
                <a:ea typeface="Calibri"/>
                <a:cs typeface="Times New Roman" pitchFamily="18" charset="0"/>
                <a:sym typeface="Calibri"/>
              </a:rPr>
              <a:t>a) Does high-sugar diet affect transcriptome</a:t>
            </a:r>
          </a:p>
          <a:p>
            <a:pPr marL="457200" lvl="0" indent="-457200" rtl="0">
              <a:lnSpc>
                <a:spcPct val="115000"/>
              </a:lnSpc>
              <a:spcBef>
                <a:spcPts val="0"/>
              </a:spcBef>
            </a:pPr>
            <a:r>
              <a:rPr lang="en-US" sz="2000" b="1" dirty="0" smtClean="0">
                <a:ea typeface="Calibri"/>
                <a:cs typeface="Times New Roman" pitchFamily="18" charset="0"/>
                <a:sym typeface="Calibri"/>
              </a:rPr>
              <a:t>	     profile of exposed generation?</a:t>
            </a:r>
          </a:p>
          <a:p>
            <a:pPr marL="457200" lvl="0" indent="-457200" rtl="0">
              <a:lnSpc>
                <a:spcPct val="115000"/>
              </a:lnSpc>
              <a:spcBef>
                <a:spcPts val="0"/>
              </a:spcBef>
            </a:pPr>
            <a:r>
              <a:rPr lang="en-US" sz="2000" dirty="0" smtClean="0">
                <a:solidFill>
                  <a:schemeClr val="bg1">
                    <a:lumMod val="65000"/>
                  </a:schemeClr>
                </a:solidFill>
                <a:ea typeface="Calibri"/>
                <a:cs typeface="Times New Roman" pitchFamily="18" charset="0"/>
                <a:sym typeface="Calibri"/>
              </a:rPr>
              <a:t>	b) as well as in next generations?</a:t>
            </a:r>
            <a:endParaRPr lang="en-US" sz="2000" dirty="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AutoNum type="arabicPeriod"/>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3"/>
            </a:pPr>
            <a:r>
              <a:rPr lang="en-US" sz="2000" dirty="0" smtClean="0">
                <a:solidFill>
                  <a:schemeClr val="bg1">
                    <a:lumMod val="65000"/>
                  </a:schemeClr>
                </a:solidFill>
                <a:ea typeface="Calibri"/>
                <a:cs typeface="Times New Roman" pitchFamily="18" charset="0"/>
                <a:sym typeface="Calibri"/>
              </a:rPr>
              <a:t>How information transfers along the subsequent generations?</a:t>
            </a: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Control Diet</a:t>
                  </a: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pic>
        <p:nvPicPr>
          <p:cNvPr id="24"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3353898"/>
            <a:ext cx="381000" cy="379902"/>
          </a:xfrm>
          <a:prstGeom prst="rect">
            <a:avLst/>
          </a:prstGeom>
          <a:noFill/>
          <a:ln w="9525">
            <a:noFill/>
            <a:miter lim="800000"/>
            <a:headEnd/>
            <a:tailEnd/>
          </a:ln>
          <a:effectLst/>
        </p:spPr>
      </p:pic>
      <p:pic>
        <p:nvPicPr>
          <p:cNvPr id="2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2668098"/>
            <a:ext cx="381000" cy="379902"/>
          </a:xfrm>
          <a:prstGeom prst="rect">
            <a:avLst/>
          </a:prstGeom>
          <a:noFill/>
          <a:ln w="9525">
            <a:noFill/>
            <a:miter lim="800000"/>
            <a:headEnd/>
            <a:tailEnd/>
          </a:ln>
          <a:effectLst/>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2514600" y="1828800"/>
            <a:ext cx="914400" cy="457200"/>
            <a:chOff x="3546659" y="1253226"/>
            <a:chExt cx="1783617" cy="905755"/>
          </a:xfrm>
        </p:grpSpPr>
        <p:pic>
          <p:nvPicPr>
            <p:cNvPr id="1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1" name="TextBox 20"/>
          <p:cNvSpPr txBox="1"/>
          <p:nvPr/>
        </p:nvSpPr>
        <p:spPr>
          <a:xfrm>
            <a:off x="6096000" y="2639199"/>
            <a:ext cx="2133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b="1" dirty="0" smtClean="0"/>
              <a:t>High-Sugar Diet</a:t>
            </a:r>
            <a:endParaRPr lang="en-US" b="1" dirty="0"/>
          </a:p>
        </p:txBody>
      </p:sp>
      <p:sp>
        <p:nvSpPr>
          <p:cNvPr id="22" name="TextBox 21"/>
          <p:cNvSpPr txBox="1"/>
          <p:nvPr/>
        </p:nvSpPr>
        <p:spPr>
          <a:xfrm>
            <a:off x="1752600" y="2678668"/>
            <a:ext cx="1676400" cy="369332"/>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b="1" dirty="0" smtClean="0">
                <a:latin typeface="+mj-lt"/>
                <a:cs typeface="Times New Roman" pitchFamily="18" charset="0"/>
              </a:rPr>
              <a:t>Control Diet</a:t>
            </a:r>
            <a:endParaRPr lang="en-US" b="1" dirty="0">
              <a:latin typeface="+mj-lt"/>
              <a:cs typeface="Times New Roman" pitchFamily="18" charset="0"/>
            </a:endParaRPr>
          </a:p>
        </p:txBody>
      </p:sp>
      <p:grpSp>
        <p:nvGrpSpPr>
          <p:cNvPr id="3" name="Group 33"/>
          <p:cNvGrpSpPr/>
          <p:nvPr/>
        </p:nvGrpSpPr>
        <p:grpSpPr>
          <a:xfrm>
            <a:off x="1524000" y="1600200"/>
            <a:ext cx="1066800" cy="990600"/>
            <a:chOff x="1981200" y="2362200"/>
            <a:chExt cx="1066800" cy="990600"/>
          </a:xfrm>
        </p:grpSpPr>
        <p:pic>
          <p:nvPicPr>
            <p:cNvPr id="25"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2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2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2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4" name="Group 28"/>
          <p:cNvGrpSpPr/>
          <p:nvPr/>
        </p:nvGrpSpPr>
        <p:grpSpPr>
          <a:xfrm>
            <a:off x="5638800" y="1828800"/>
            <a:ext cx="914400" cy="457200"/>
            <a:chOff x="3546659" y="1253226"/>
            <a:chExt cx="1783617" cy="905755"/>
          </a:xfrm>
        </p:grpSpPr>
        <p:pic>
          <p:nvPicPr>
            <p:cNvPr id="30"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http://www.gmod.org/mediawiki/images/2/2d/Drosophila.png"/>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xmlns=""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34"/>
          <p:cNvGrpSpPr/>
          <p:nvPr/>
        </p:nvGrpSpPr>
        <p:grpSpPr>
          <a:xfrm>
            <a:off x="6629400" y="1600200"/>
            <a:ext cx="1066800" cy="990600"/>
            <a:chOff x="1981200" y="2362200"/>
            <a:chExt cx="1066800" cy="990600"/>
          </a:xfrm>
        </p:grpSpPr>
        <p:pic>
          <p:nvPicPr>
            <p:cNvPr id="36"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667000" y="2819400"/>
              <a:ext cx="381000" cy="533400"/>
            </a:xfrm>
            <a:prstGeom prst="rect">
              <a:avLst/>
            </a:prstGeom>
            <a:noFill/>
          </p:spPr>
        </p:pic>
        <p:pic>
          <p:nvPicPr>
            <p:cNvPr id="37"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438400" y="2362200"/>
              <a:ext cx="381000" cy="533400"/>
            </a:xfrm>
            <a:prstGeom prst="rect">
              <a:avLst/>
            </a:prstGeom>
            <a:noFill/>
          </p:spPr>
        </p:pic>
        <p:pic>
          <p:nvPicPr>
            <p:cNvPr id="38"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1981200" y="2362200"/>
              <a:ext cx="381000" cy="533400"/>
            </a:xfrm>
            <a:prstGeom prst="rect">
              <a:avLst/>
            </a:prstGeom>
            <a:noFill/>
          </p:spPr>
        </p:pic>
        <p:pic>
          <p:nvPicPr>
            <p:cNvPr id="39" name="Picture 2" descr="D:\Dropbox\DAC-II\slide preparation\protocol.jpg"/>
            <p:cNvPicPr>
              <a:picLocks noChangeAspect="1" noChangeArrowheads="1"/>
            </p:cNvPicPr>
            <p:nvPr/>
          </p:nvPicPr>
          <p:blipFill>
            <a:blip r:embed="rId3" cstate="print"/>
            <a:srcRect l="38024" t="9361" r="56750" b="83641"/>
            <a:stretch>
              <a:fillRect/>
            </a:stretch>
          </p:blipFill>
          <p:spPr bwMode="auto">
            <a:xfrm>
              <a:off x="2209800" y="2819400"/>
              <a:ext cx="381000" cy="533400"/>
            </a:xfrm>
            <a:prstGeom prst="rect">
              <a:avLst/>
            </a:prstGeom>
            <a:noFill/>
          </p:spPr>
        </p:pic>
      </p:grpSp>
      <p:grpSp>
        <p:nvGrpSpPr>
          <p:cNvPr id="6" name="Group 39"/>
          <p:cNvGrpSpPr/>
          <p:nvPr/>
        </p:nvGrpSpPr>
        <p:grpSpPr>
          <a:xfrm>
            <a:off x="4052668" y="838200"/>
            <a:ext cx="914400" cy="457200"/>
            <a:chOff x="3546659" y="1253226"/>
            <a:chExt cx="1783617" cy="905755"/>
          </a:xfrm>
        </p:grpSpPr>
        <p:pic>
          <p:nvPicPr>
            <p:cNvPr id="41"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4643" y="1677879"/>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62292" y="1253226"/>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59" y="1270722"/>
              <a:ext cx="867984" cy="481102"/>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http://www.gmod.org/mediawiki/images/2/2d/Drosophil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46660" y="1658406"/>
              <a:ext cx="867984" cy="481102"/>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49" name="Straight Arrow Connector 48"/>
          <p:cNvCxnSpPr/>
          <p:nvPr/>
        </p:nvCxnSpPr>
        <p:spPr>
          <a:xfrm flipH="1">
            <a:off x="35052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0" name="Straight Arrow Connector 49"/>
          <p:cNvCxnSpPr/>
          <p:nvPr/>
        </p:nvCxnSpPr>
        <p:spPr>
          <a:xfrm>
            <a:off x="5105400" y="1295400"/>
            <a:ext cx="4572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2" name="TextBox 61"/>
          <p:cNvSpPr txBox="1"/>
          <p:nvPr/>
        </p:nvSpPr>
        <p:spPr>
          <a:xfrm>
            <a:off x="3962400" y="1882914"/>
            <a:ext cx="1371600" cy="707886"/>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2 week</a:t>
            </a:r>
          </a:p>
          <a:p>
            <a:pPr algn="ctr"/>
            <a:r>
              <a:rPr lang="en-US" sz="2000" b="1" dirty="0" smtClean="0">
                <a:latin typeface="Times New Roman" pitchFamily="18" charset="0"/>
                <a:cs typeface="Times New Roman" pitchFamily="18" charset="0"/>
              </a:rPr>
              <a:t>Treatment</a:t>
            </a:r>
            <a:endParaRPr lang="en-US" sz="2000" b="1" dirty="0">
              <a:latin typeface="Times New Roman" pitchFamily="18" charset="0"/>
              <a:cs typeface="Times New Roman" pitchFamily="18" charset="0"/>
            </a:endParaRPr>
          </a:p>
        </p:txBody>
      </p:sp>
      <p:cxnSp>
        <p:nvCxnSpPr>
          <p:cNvPr id="65" name="Straight Arrow Connector 64"/>
          <p:cNvCxnSpPr/>
          <p:nvPr/>
        </p:nvCxnSpPr>
        <p:spPr>
          <a:xfrm>
            <a:off x="7295272"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0" name="Straight Arrow Connector 79"/>
          <p:cNvCxnSpPr/>
          <p:nvPr/>
        </p:nvCxnSpPr>
        <p:spPr>
          <a:xfrm>
            <a:off x="2590800" y="32004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1" name="Shape 230"/>
          <p:cNvSpPr txBox="1">
            <a:spLocks noGrp="1"/>
          </p:cNvSpPr>
          <p:nvPr>
            <p:ph type="title"/>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a:buSzPct val="25000"/>
            </a:pPr>
            <a:r>
              <a:rPr lang="en-US" sz="2400" b="1" dirty="0" smtClean="0">
                <a:solidFill>
                  <a:schemeClr val="dk1"/>
                </a:solidFill>
                <a:latin typeface="Calibri"/>
                <a:ea typeface="Calibri"/>
                <a:cs typeface="Calibri"/>
                <a:sym typeface="Calibri"/>
              </a:rPr>
              <a:t>Study Design: 2a. Does high-sugar diet perturb transcriptome profile?</a:t>
            </a:r>
            <a:endParaRPr lang="en-US" sz="2400" b="1" i="0" u="none" strike="noStrike" cap="none" baseline="0" dirty="0">
              <a:solidFill>
                <a:schemeClr val="dk1"/>
              </a:solidFill>
              <a:latin typeface="Calibri"/>
              <a:ea typeface="Calibri"/>
              <a:cs typeface="Calibri"/>
              <a:sym typeface="Calibri"/>
            </a:endParaRPr>
          </a:p>
        </p:txBody>
      </p:sp>
      <p:pic>
        <p:nvPicPr>
          <p:cNvPr id="70" name="Picture 2" descr="D:\Dropbox\DAC-II\slide preparation\1ml-eppendorf-tube-md.png"/>
          <p:cNvPicPr>
            <a:picLocks noChangeAspect="1" noChangeArrowheads="1"/>
          </p:cNvPicPr>
          <p:nvPr/>
        </p:nvPicPr>
        <p:blipFill>
          <a:blip r:embed="rId4" cstate="print"/>
          <a:srcRect/>
          <a:stretch>
            <a:fillRect/>
          </a:stretch>
        </p:blipFill>
        <p:spPr bwMode="auto">
          <a:xfrm>
            <a:off x="2324754" y="3725762"/>
            <a:ext cx="342246" cy="541438"/>
          </a:xfrm>
          <a:prstGeom prst="rect">
            <a:avLst/>
          </a:prstGeom>
          <a:noFill/>
        </p:spPr>
      </p:pic>
      <p:sp>
        <p:nvSpPr>
          <p:cNvPr id="75" name="TextBox 74"/>
          <p:cNvSpPr txBox="1"/>
          <p:nvPr/>
        </p:nvSpPr>
        <p:spPr>
          <a:xfrm>
            <a:off x="1662332" y="4267200"/>
            <a:ext cx="1905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RNA isolation</a:t>
            </a:r>
            <a:endParaRPr lang="en-US" b="1" dirty="0">
              <a:latin typeface="Times New Roman" pitchFamily="18" charset="0"/>
              <a:cs typeface="Times New Roman" pitchFamily="18" charset="0"/>
            </a:endParaRPr>
          </a:p>
        </p:txBody>
      </p:sp>
      <p:cxnSp>
        <p:nvCxnSpPr>
          <p:cNvPr id="54" name="Straight Arrow Connector 53"/>
          <p:cNvCxnSpPr/>
          <p:nvPr/>
        </p:nvCxnSpPr>
        <p:spPr>
          <a:xfrm>
            <a:off x="2590800" y="4648200"/>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7" name="Picture 2" descr="D:\Dropbox\DAC-II\slide preparation\flowchart.gif"/>
          <p:cNvPicPr>
            <a:picLocks noChangeAspect="1" noChangeArrowheads="1"/>
          </p:cNvPicPr>
          <p:nvPr/>
        </p:nvPicPr>
        <p:blipFill>
          <a:blip r:embed="rId5" cstate="print">
            <a:clrChange>
              <a:clrFrom>
                <a:srgbClr val="FFFFFF"/>
              </a:clrFrom>
              <a:clrTo>
                <a:srgbClr val="FFFFFF">
                  <a:alpha val="0"/>
                </a:srgbClr>
              </a:clrTo>
            </a:clrChange>
          </a:blip>
          <a:srcRect l="56061" t="21242" r="1515" b="29085"/>
          <a:stretch>
            <a:fillRect/>
          </a:stretch>
        </p:blipFill>
        <p:spPr bwMode="auto">
          <a:xfrm>
            <a:off x="2147668" y="5181600"/>
            <a:ext cx="842211"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8" name="TextBox 57"/>
          <p:cNvSpPr txBox="1"/>
          <p:nvPr/>
        </p:nvSpPr>
        <p:spPr>
          <a:xfrm>
            <a:off x="1143000" y="6019800"/>
            <a:ext cx="28194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Transcriptome Profiling</a:t>
            </a:r>
            <a:endParaRPr lang="en-US" b="1" dirty="0">
              <a:latin typeface="Times New Roman" pitchFamily="18" charset="0"/>
              <a:cs typeface="Times New Roman" pitchFamily="18" charset="0"/>
            </a:endParaRPr>
          </a:p>
        </p:txBody>
      </p:sp>
      <p:pic>
        <p:nvPicPr>
          <p:cNvPr id="72" name="Picture 2" descr="D:\Dropbox\DAC-II\slide preparation\1ml-eppendorf-tube-md.png"/>
          <p:cNvPicPr>
            <a:picLocks noChangeAspect="1" noChangeArrowheads="1"/>
          </p:cNvPicPr>
          <p:nvPr/>
        </p:nvPicPr>
        <p:blipFill>
          <a:blip r:embed="rId4" cstate="print"/>
          <a:srcRect/>
          <a:stretch>
            <a:fillRect/>
          </a:stretch>
        </p:blipFill>
        <p:spPr bwMode="auto">
          <a:xfrm>
            <a:off x="7049154" y="3733800"/>
            <a:ext cx="342246" cy="541438"/>
          </a:xfrm>
          <a:prstGeom prst="rect">
            <a:avLst/>
          </a:prstGeom>
          <a:noFill/>
        </p:spPr>
      </p:pic>
      <p:sp>
        <p:nvSpPr>
          <p:cNvPr id="73" name="TextBox 72"/>
          <p:cNvSpPr txBox="1"/>
          <p:nvPr/>
        </p:nvSpPr>
        <p:spPr>
          <a:xfrm>
            <a:off x="6386732" y="4275238"/>
            <a:ext cx="1905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RNA isolation</a:t>
            </a:r>
            <a:endParaRPr lang="en-US" b="1" dirty="0">
              <a:latin typeface="Times New Roman" pitchFamily="18" charset="0"/>
              <a:cs typeface="Times New Roman" pitchFamily="18" charset="0"/>
            </a:endParaRPr>
          </a:p>
        </p:txBody>
      </p:sp>
      <p:cxnSp>
        <p:nvCxnSpPr>
          <p:cNvPr id="74" name="Straight Arrow Connector 73"/>
          <p:cNvCxnSpPr/>
          <p:nvPr/>
        </p:nvCxnSpPr>
        <p:spPr>
          <a:xfrm>
            <a:off x="7315200" y="4656238"/>
            <a:ext cx="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7" name="Picture 2" descr="D:\Dropbox\DAC-II\slide preparation\flowchart.gif"/>
          <p:cNvPicPr>
            <a:picLocks noChangeAspect="1" noChangeArrowheads="1"/>
          </p:cNvPicPr>
          <p:nvPr/>
        </p:nvPicPr>
        <p:blipFill>
          <a:blip r:embed="rId5" cstate="print">
            <a:clrChange>
              <a:clrFrom>
                <a:srgbClr val="FFFFFF"/>
              </a:clrFrom>
              <a:clrTo>
                <a:srgbClr val="FFFFFF">
                  <a:alpha val="0"/>
                </a:srgbClr>
              </a:clrTo>
            </a:clrChange>
          </a:blip>
          <a:srcRect l="56061" t="21242" r="1515" b="29085"/>
          <a:stretch>
            <a:fillRect/>
          </a:stretch>
        </p:blipFill>
        <p:spPr bwMode="auto">
          <a:xfrm>
            <a:off x="6872068" y="5189638"/>
            <a:ext cx="842211"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8" name="TextBox 87"/>
          <p:cNvSpPr txBox="1"/>
          <p:nvPr/>
        </p:nvSpPr>
        <p:spPr>
          <a:xfrm>
            <a:off x="5867400" y="6027838"/>
            <a:ext cx="28194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Transcriptome Profiling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ppt_x"/>
                                          </p:val>
                                        </p:tav>
                                        <p:tav tm="100000">
                                          <p:val>
                                            <p:strVal val="#ppt_x"/>
                                          </p:val>
                                        </p:tav>
                                      </p:tavLst>
                                    </p:anim>
                                    <p:anim calcmode="lin" valueType="num">
                                      <p:cBhvr additive="base">
                                        <p:cTn id="12" dur="500" fill="hold"/>
                                        <p:tgtEl>
                                          <p:spTgt spid="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ppt_x"/>
                                          </p:val>
                                        </p:tav>
                                        <p:tav tm="100000">
                                          <p:val>
                                            <p:strVal val="#ppt_x"/>
                                          </p:val>
                                        </p:tav>
                                      </p:tavLst>
                                    </p:anim>
                                    <p:anim calcmode="lin" valueType="num">
                                      <p:cBhvr additive="base">
                                        <p:cTn id="20" dur="500" fill="hold"/>
                                        <p:tgtEl>
                                          <p:spTgt spid="7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ppt_x"/>
                                          </p:val>
                                        </p:tav>
                                        <p:tav tm="100000">
                                          <p:val>
                                            <p:strVal val="#ppt_x"/>
                                          </p:val>
                                        </p:tav>
                                      </p:tavLst>
                                    </p:anim>
                                    <p:anim calcmode="lin" valueType="num">
                                      <p:cBhvr additive="base">
                                        <p:cTn id="24" dur="500" fill="hold"/>
                                        <p:tgtEl>
                                          <p:spTgt spid="7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500" fill="hold"/>
                                        <p:tgtEl>
                                          <p:spTgt spid="73"/>
                                        </p:tgtEl>
                                        <p:attrNameLst>
                                          <p:attrName>ppt_x</p:attrName>
                                        </p:attrNameLst>
                                      </p:cBhvr>
                                      <p:tavLst>
                                        <p:tav tm="0">
                                          <p:val>
                                            <p:strVal val="#ppt_x"/>
                                          </p:val>
                                        </p:tav>
                                        <p:tav tm="100000">
                                          <p:val>
                                            <p:strVal val="#ppt_x"/>
                                          </p:val>
                                        </p:tav>
                                      </p:tavLst>
                                    </p:anim>
                                    <p:anim calcmode="lin" valueType="num">
                                      <p:cBhvr additive="base">
                                        <p:cTn id="2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ppt_x"/>
                                          </p:val>
                                        </p:tav>
                                        <p:tav tm="100000">
                                          <p:val>
                                            <p:strVal val="#ppt_x"/>
                                          </p:val>
                                        </p:tav>
                                      </p:tavLst>
                                    </p:anim>
                                    <p:anim calcmode="lin" valueType="num">
                                      <p:cBhvr additive="base">
                                        <p:cTn id="38" dur="500" fill="hold"/>
                                        <p:tgtEl>
                                          <p:spTgt spid="5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anim calcmode="lin" valueType="num">
                                      <p:cBhvr additive="base">
                                        <p:cTn id="45" dur="500" fill="hold"/>
                                        <p:tgtEl>
                                          <p:spTgt spid="74"/>
                                        </p:tgtEl>
                                        <p:attrNameLst>
                                          <p:attrName>ppt_x</p:attrName>
                                        </p:attrNameLst>
                                      </p:cBhvr>
                                      <p:tavLst>
                                        <p:tav tm="0">
                                          <p:val>
                                            <p:strVal val="#ppt_x"/>
                                          </p:val>
                                        </p:tav>
                                        <p:tav tm="100000">
                                          <p:val>
                                            <p:strVal val="#ppt_x"/>
                                          </p:val>
                                        </p:tav>
                                      </p:tavLst>
                                    </p:anim>
                                    <p:anim calcmode="lin" valueType="num">
                                      <p:cBhvr additive="base">
                                        <p:cTn id="46" dur="500" fill="hold"/>
                                        <p:tgtEl>
                                          <p:spTgt spid="7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additive="base">
                                        <p:cTn id="49" dur="500" fill="hold"/>
                                        <p:tgtEl>
                                          <p:spTgt spid="87"/>
                                        </p:tgtEl>
                                        <p:attrNameLst>
                                          <p:attrName>ppt_x</p:attrName>
                                        </p:attrNameLst>
                                      </p:cBhvr>
                                      <p:tavLst>
                                        <p:tav tm="0">
                                          <p:val>
                                            <p:strVal val="#ppt_x"/>
                                          </p:val>
                                        </p:tav>
                                        <p:tav tm="100000">
                                          <p:val>
                                            <p:strVal val="#ppt_x"/>
                                          </p:val>
                                        </p:tav>
                                      </p:tavLst>
                                    </p:anim>
                                    <p:anim calcmode="lin" valueType="num">
                                      <p:cBhvr additive="base">
                                        <p:cTn id="50" dur="500" fill="hold"/>
                                        <p:tgtEl>
                                          <p:spTgt spid="8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 calcmode="lin" valueType="num">
                                      <p:cBhvr additive="base">
                                        <p:cTn id="53" dur="500" fill="hold"/>
                                        <p:tgtEl>
                                          <p:spTgt spid="88"/>
                                        </p:tgtEl>
                                        <p:attrNameLst>
                                          <p:attrName>ppt_x</p:attrName>
                                        </p:attrNameLst>
                                      </p:cBhvr>
                                      <p:tavLst>
                                        <p:tav tm="0">
                                          <p:val>
                                            <p:strVal val="#ppt_x"/>
                                          </p:val>
                                        </p:tav>
                                        <p:tav tm="100000">
                                          <p:val>
                                            <p:strVal val="#ppt_x"/>
                                          </p:val>
                                        </p:tav>
                                      </p:tavLst>
                                    </p:anim>
                                    <p:anim calcmode="lin" valueType="num">
                                      <p:cBhvr additive="base">
                                        <p:cTn id="5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58" grpId="0"/>
      <p:bldP spid="73" grpId="0"/>
      <p:bldP spid="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noGrp="1"/>
          </p:cNvGraphicFramePr>
          <p:nvPr/>
        </p:nvGraphicFramePr>
        <p:xfrm>
          <a:off x="2667000" y="3352800"/>
          <a:ext cx="4102100" cy="2971740"/>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760926" y="1219200"/>
            <a:ext cx="1371600" cy="1447800"/>
          </a:xfrm>
          <a:prstGeom prst="ellipse">
            <a:avLst/>
          </a:prstGeom>
          <a:solidFill>
            <a:schemeClr val="accent5">
              <a:lumMod val="40000"/>
              <a:lumOff val="60000"/>
              <a:alpha val="54902"/>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Oval 5"/>
          <p:cNvSpPr/>
          <p:nvPr/>
        </p:nvSpPr>
        <p:spPr>
          <a:xfrm>
            <a:off x="1446726" y="838200"/>
            <a:ext cx="1371600" cy="1447800"/>
          </a:xfrm>
          <a:prstGeom prst="ellipse">
            <a:avLst/>
          </a:prstGeom>
          <a:solidFill>
            <a:srgbClr val="FAC090">
              <a:alpha val="69804"/>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Oval 6"/>
          <p:cNvSpPr/>
          <p:nvPr/>
        </p:nvSpPr>
        <p:spPr>
          <a:xfrm>
            <a:off x="1446726" y="1676400"/>
            <a:ext cx="1371600" cy="1447800"/>
          </a:xfrm>
          <a:prstGeom prst="ellipse">
            <a:avLst/>
          </a:prstGeom>
          <a:solidFill>
            <a:srgbClr val="FAC090">
              <a:alpha val="70980"/>
            </a:srgbClr>
          </a:solidFill>
          <a:ln>
            <a:solidFill>
              <a:srgbClr val="FAC090">
                <a:alpha val="6784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 name="Oval 7"/>
          <p:cNvSpPr/>
          <p:nvPr/>
        </p:nvSpPr>
        <p:spPr>
          <a:xfrm>
            <a:off x="5410200" y="1219200"/>
            <a:ext cx="1371600" cy="1447800"/>
          </a:xfrm>
          <a:prstGeom prst="ellipse">
            <a:avLst/>
          </a:prstGeom>
          <a:solidFill>
            <a:schemeClr val="accent5">
              <a:lumMod val="40000"/>
              <a:lumOff val="60000"/>
              <a:alpha val="54902"/>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Oval 8"/>
          <p:cNvSpPr/>
          <p:nvPr/>
        </p:nvSpPr>
        <p:spPr>
          <a:xfrm>
            <a:off x="6096000" y="838200"/>
            <a:ext cx="1371600" cy="1447800"/>
          </a:xfrm>
          <a:prstGeom prst="ellipse">
            <a:avLst/>
          </a:prstGeom>
          <a:solidFill>
            <a:srgbClr val="C3D69B">
              <a:alpha val="69804"/>
            </a:srgb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0" name="Oval 9"/>
          <p:cNvSpPr/>
          <p:nvPr/>
        </p:nvSpPr>
        <p:spPr>
          <a:xfrm>
            <a:off x="6096000" y="1676400"/>
            <a:ext cx="1371600" cy="1447800"/>
          </a:xfrm>
          <a:prstGeom prst="ellipse">
            <a:avLst/>
          </a:prstGeom>
          <a:solidFill>
            <a:srgbClr val="C3D69B">
              <a:alpha val="69804"/>
            </a:srgbClr>
          </a:solidFill>
          <a:ln>
            <a:solidFill>
              <a:schemeClr val="accent3">
                <a:lumMod val="60000"/>
                <a:lumOff val="40000"/>
                <a:alpha val="67843"/>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1" name="TextBox 10"/>
          <p:cNvSpPr txBox="1"/>
          <p:nvPr/>
        </p:nvSpPr>
        <p:spPr>
          <a:xfrm>
            <a:off x="3753012" y="6305490"/>
            <a:ext cx="71526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Male</a:t>
            </a:r>
            <a:endParaRPr lang="en-US" sz="2000" dirty="0">
              <a:latin typeface="Times New Roman" pitchFamily="18" charset="0"/>
              <a:cs typeface="Times New Roman" pitchFamily="18" charset="0"/>
            </a:endParaRPr>
          </a:p>
        </p:txBody>
      </p:sp>
      <p:sp>
        <p:nvSpPr>
          <p:cNvPr id="12" name="TextBox 11"/>
          <p:cNvSpPr txBox="1"/>
          <p:nvPr/>
        </p:nvSpPr>
        <p:spPr>
          <a:xfrm>
            <a:off x="5527257" y="6305490"/>
            <a:ext cx="94391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Female</a:t>
            </a:r>
            <a:endParaRPr lang="en-US" sz="2000" dirty="0">
              <a:latin typeface="Times New Roman" pitchFamily="18" charset="0"/>
              <a:cs typeface="Times New Roman" pitchFamily="18" charset="0"/>
            </a:endParaRPr>
          </a:p>
        </p:txBody>
      </p:sp>
      <p:cxnSp>
        <p:nvCxnSpPr>
          <p:cNvPr id="14" name="Straight Connector 13"/>
          <p:cNvCxnSpPr/>
          <p:nvPr/>
        </p:nvCxnSpPr>
        <p:spPr>
          <a:xfrm>
            <a:off x="3651770" y="6229290"/>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62600" y="6229290"/>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95482" y="1663521"/>
            <a:ext cx="1404552" cy="707886"/>
          </a:xfrm>
          <a:prstGeom prst="rect">
            <a:avLst/>
          </a:prstGeom>
          <a:noFill/>
        </p:spPr>
        <p:txBody>
          <a:bodyPr wrap="none" rtlCol="0">
            <a:spAutoFit/>
          </a:bodyPr>
          <a:lstStyle/>
          <a:p>
            <a:r>
              <a:rPr lang="en-US" sz="2000" dirty="0" smtClean="0">
                <a:solidFill>
                  <a:srgbClr val="FF0000"/>
                </a:solidFill>
                <a:latin typeface="Times New Roman" pitchFamily="18" charset="0"/>
                <a:cs typeface="Times New Roman" pitchFamily="18" charset="0"/>
              </a:rPr>
              <a:t>FE = 1.3</a:t>
            </a:r>
          </a:p>
          <a:p>
            <a:r>
              <a:rPr lang="en-US" sz="2000" i="1" dirty="0" smtClean="0">
                <a:solidFill>
                  <a:srgbClr val="FF0000"/>
                </a:solidFill>
                <a:latin typeface="Times New Roman" pitchFamily="18" charset="0"/>
                <a:cs typeface="Times New Roman" pitchFamily="18" charset="0"/>
              </a:rPr>
              <a:t>p</a:t>
            </a:r>
            <a:r>
              <a:rPr lang="en-US" sz="2000" dirty="0" smtClean="0">
                <a:solidFill>
                  <a:srgbClr val="FF0000"/>
                </a:solidFill>
                <a:latin typeface="Times New Roman" pitchFamily="18" charset="0"/>
                <a:cs typeface="Times New Roman" pitchFamily="18" charset="0"/>
              </a:rPr>
              <a:t> = 2.4E-09</a:t>
            </a:r>
            <a:endParaRPr lang="en-US" sz="2000" dirty="0">
              <a:solidFill>
                <a:srgbClr val="FF0000"/>
              </a:solidFill>
              <a:latin typeface="Times New Roman" pitchFamily="18" charset="0"/>
              <a:cs typeface="Times New Roman" pitchFamily="18" charset="0"/>
            </a:endParaRPr>
          </a:p>
        </p:txBody>
      </p:sp>
      <p:sp>
        <p:nvSpPr>
          <p:cNvPr id="17" name="TextBox 16"/>
          <p:cNvSpPr txBox="1"/>
          <p:nvPr/>
        </p:nvSpPr>
        <p:spPr>
          <a:xfrm>
            <a:off x="7632879" y="1638837"/>
            <a:ext cx="1083951" cy="707886"/>
          </a:xfrm>
          <a:prstGeom prst="rect">
            <a:avLst/>
          </a:prstGeom>
          <a:noFill/>
        </p:spPr>
        <p:txBody>
          <a:bodyPr wrap="none" rtlCol="0">
            <a:spAutoFit/>
          </a:bodyPr>
          <a:lstStyle/>
          <a:p>
            <a:r>
              <a:rPr lang="en-US" sz="2000" dirty="0" smtClean="0">
                <a:solidFill>
                  <a:srgbClr val="FF0000"/>
                </a:solidFill>
                <a:latin typeface="Times New Roman" pitchFamily="18" charset="0"/>
                <a:cs typeface="Times New Roman" pitchFamily="18" charset="0"/>
              </a:rPr>
              <a:t>FE = 4.4</a:t>
            </a:r>
          </a:p>
          <a:p>
            <a:r>
              <a:rPr lang="en-US" sz="2000" i="1" dirty="0" smtClean="0">
                <a:solidFill>
                  <a:srgbClr val="FF0000"/>
                </a:solidFill>
                <a:latin typeface="Times New Roman" pitchFamily="18" charset="0"/>
                <a:cs typeface="Times New Roman" pitchFamily="18" charset="0"/>
              </a:rPr>
              <a:t>p</a:t>
            </a:r>
            <a:r>
              <a:rPr lang="en-US" sz="2000" dirty="0" smtClean="0">
                <a:solidFill>
                  <a:srgbClr val="FF0000"/>
                </a:solidFill>
                <a:latin typeface="Times New Roman" pitchFamily="18" charset="0"/>
                <a:cs typeface="Times New Roman" pitchFamily="18" charset="0"/>
              </a:rPr>
              <a:t> &lt; E-16</a:t>
            </a:r>
            <a:endParaRPr lang="en-US" sz="2000" baseline="30000" dirty="0">
              <a:solidFill>
                <a:srgbClr val="FF0000"/>
              </a:solidFill>
              <a:latin typeface="Times New Roman" pitchFamily="18" charset="0"/>
              <a:cs typeface="Times New Roman" pitchFamily="18" charset="0"/>
            </a:endParaRPr>
          </a:p>
        </p:txBody>
      </p:sp>
      <p:cxnSp>
        <p:nvCxnSpPr>
          <p:cNvPr id="30" name="Straight Arrow Connector 29"/>
          <p:cNvCxnSpPr/>
          <p:nvPr/>
        </p:nvCxnSpPr>
        <p:spPr>
          <a:xfrm>
            <a:off x="1980126" y="1981200"/>
            <a:ext cx="990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08079" y="1981200"/>
            <a:ext cx="990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77731" y="914400"/>
            <a:ext cx="71526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Male</a:t>
            </a:r>
            <a:endParaRPr lang="en-US" sz="2000" dirty="0">
              <a:latin typeface="Times New Roman" pitchFamily="18" charset="0"/>
              <a:cs typeface="Times New Roman" pitchFamily="18" charset="0"/>
            </a:endParaRPr>
          </a:p>
        </p:txBody>
      </p:sp>
      <p:sp>
        <p:nvSpPr>
          <p:cNvPr id="33" name="TextBox 32"/>
          <p:cNvSpPr txBox="1"/>
          <p:nvPr/>
        </p:nvSpPr>
        <p:spPr>
          <a:xfrm>
            <a:off x="2704563" y="2602468"/>
            <a:ext cx="94391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Female</a:t>
            </a:r>
            <a:endParaRPr lang="en-US" sz="2000" dirty="0">
              <a:latin typeface="Times New Roman" pitchFamily="18" charset="0"/>
              <a:cs typeface="Times New Roman" pitchFamily="18" charset="0"/>
            </a:endParaRPr>
          </a:p>
        </p:txBody>
      </p:sp>
      <p:sp>
        <p:nvSpPr>
          <p:cNvPr id="34" name="TextBox 33"/>
          <p:cNvSpPr txBox="1"/>
          <p:nvPr/>
        </p:nvSpPr>
        <p:spPr>
          <a:xfrm>
            <a:off x="7344679" y="914400"/>
            <a:ext cx="715260"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Male</a:t>
            </a:r>
            <a:endParaRPr lang="en-US" sz="2000" dirty="0">
              <a:latin typeface="Times New Roman" pitchFamily="18" charset="0"/>
              <a:cs typeface="Times New Roman" pitchFamily="18" charset="0"/>
            </a:endParaRPr>
          </a:p>
        </p:txBody>
      </p:sp>
      <p:sp>
        <p:nvSpPr>
          <p:cNvPr id="35" name="TextBox 34"/>
          <p:cNvSpPr txBox="1"/>
          <p:nvPr/>
        </p:nvSpPr>
        <p:spPr>
          <a:xfrm>
            <a:off x="7380092" y="2590800"/>
            <a:ext cx="943913"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Female</a:t>
            </a:r>
            <a:endParaRPr lang="en-US" sz="2000" dirty="0">
              <a:latin typeface="Times New Roman" pitchFamily="18" charset="0"/>
              <a:cs typeface="Times New Roman" pitchFamily="18" charset="0"/>
            </a:endParaRPr>
          </a:p>
        </p:txBody>
      </p:sp>
      <p:sp>
        <p:nvSpPr>
          <p:cNvPr id="36" name="TextBox 35"/>
          <p:cNvSpPr txBox="1"/>
          <p:nvPr/>
        </p:nvSpPr>
        <p:spPr>
          <a:xfrm>
            <a:off x="457200" y="2614273"/>
            <a:ext cx="1077539"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Genome</a:t>
            </a:r>
            <a:endParaRPr lang="en-US" sz="2000" dirty="0">
              <a:latin typeface="Times New Roman" pitchFamily="18" charset="0"/>
              <a:cs typeface="Times New Roman" pitchFamily="18" charset="0"/>
            </a:endParaRPr>
          </a:p>
        </p:txBody>
      </p:sp>
      <p:sp>
        <p:nvSpPr>
          <p:cNvPr id="37" name="TextBox 36"/>
          <p:cNvSpPr txBox="1"/>
          <p:nvPr/>
        </p:nvSpPr>
        <p:spPr>
          <a:xfrm>
            <a:off x="5093595" y="2603679"/>
            <a:ext cx="1077539"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Genome</a:t>
            </a:r>
            <a:endParaRPr lang="en-US" sz="2000" dirty="0">
              <a:latin typeface="Times New Roman" pitchFamily="18" charset="0"/>
              <a:cs typeface="Times New Roman" pitchFamily="18" charset="0"/>
            </a:endParaRPr>
          </a:p>
        </p:txBody>
      </p:sp>
      <p:sp>
        <p:nvSpPr>
          <p:cNvPr id="39" name="TextBox 38"/>
          <p:cNvSpPr txBox="1"/>
          <p:nvPr/>
        </p:nvSpPr>
        <p:spPr>
          <a:xfrm rot="16200000">
            <a:off x="1394612" y="4448105"/>
            <a:ext cx="1981120" cy="400110"/>
          </a:xfrm>
          <a:prstGeom prst="rect">
            <a:avLst/>
          </a:prstGeom>
          <a:noFill/>
        </p:spPr>
        <p:txBody>
          <a:bodyPr wrap="none" rtlCol="0">
            <a:spAutoFit/>
          </a:bodyPr>
          <a:lstStyle/>
          <a:p>
            <a:r>
              <a:rPr lang="en-US" sz="2000" dirty="0" smtClean="0"/>
              <a:t>Number of genes</a:t>
            </a:r>
            <a:endParaRPr lang="en-US" sz="2000" dirty="0"/>
          </a:p>
        </p:txBody>
      </p:sp>
      <p:sp>
        <p:nvSpPr>
          <p:cNvPr id="25" name="Shape 230"/>
          <p:cNvSpPr txBox="1">
            <a:spLocks/>
          </p:cNvSpPr>
          <p:nvPr/>
        </p:nvSpPr>
        <p:spPr>
          <a:xfrm>
            <a:off x="0" y="0"/>
            <a:ext cx="9144000" cy="6858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400" b="1" i="0" u="none" strike="noStrike" kern="1200" cap="none" spc="0" normalizeH="0" baseline="0" noProof="0" dirty="0" smtClean="0">
                <a:ln>
                  <a:noFill/>
                </a:ln>
                <a:solidFill>
                  <a:schemeClr val="dk1"/>
                </a:solidFill>
                <a:effectLst/>
                <a:uLnTx/>
                <a:uFillTx/>
                <a:latin typeface="Calibri"/>
                <a:ea typeface="Calibri"/>
                <a:cs typeface="Calibri"/>
                <a:sym typeface="Calibri"/>
              </a:rPr>
              <a:t>HSD induced whole body transcriptomic alterations in F0 adults</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6" grpId="0"/>
      <p:bldP spid="17" grpId="0"/>
      <p:bldP spid="32" grpId="0"/>
      <p:bldP spid="33" grpId="0"/>
      <p:bldP spid="34" grpId="0"/>
      <p:bldP spid="3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noGrp="1"/>
          </p:cNvGraphicFramePr>
          <p:nvPr/>
        </p:nvGraphicFramePr>
        <p:xfrm>
          <a:off x="685800" y="762000"/>
          <a:ext cx="7535572" cy="557070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181600" y="62484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8"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DN genes in F0 HSD 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762000" y="838200"/>
          <a:ext cx="7584762" cy="556018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498562" y="62484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5"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UP genes in F0 HSD 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762000" y="762000"/>
          <a:ext cx="7543978" cy="57984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5257800" y="63246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6"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DN genes in F0 HSD females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nvGraphicFramePr>
        <p:xfrm>
          <a:off x="609600" y="914400"/>
          <a:ext cx="7518221" cy="534124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181600" y="6172200"/>
            <a:ext cx="1664238"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-log10 p value</a:t>
            </a:r>
            <a:endParaRPr lang="en-US" sz="2000" dirty="0">
              <a:latin typeface="Times New Roman" pitchFamily="18" charset="0"/>
              <a:cs typeface="Times New Roman" pitchFamily="18" charset="0"/>
            </a:endParaRPr>
          </a:p>
        </p:txBody>
      </p:sp>
      <p:sp>
        <p:nvSpPr>
          <p:cNvPr id="6"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200" b="1" i="0" u="none" strike="noStrike" kern="1200" cap="none" spc="0" normalizeH="0" baseline="0" noProof="0" dirty="0" smtClean="0">
                <a:ln>
                  <a:noFill/>
                </a:ln>
                <a:solidFill>
                  <a:schemeClr val="dk1"/>
                </a:solidFill>
                <a:effectLst/>
                <a:uLnTx/>
                <a:uFillTx/>
                <a:latin typeface="Calibri"/>
                <a:ea typeface="Calibri"/>
                <a:cs typeface="Calibri"/>
                <a:sym typeface="Calibri"/>
              </a:rPr>
              <a:t>Biological process &amp; Cellular</a:t>
            </a:r>
            <a:r>
              <a:rPr kumimoji="0" lang="en-US" sz="2200" b="1" i="0" u="none" strike="noStrike" kern="1200" cap="none" spc="0" normalizeH="0" noProof="0" dirty="0" smtClean="0">
                <a:ln>
                  <a:noFill/>
                </a:ln>
                <a:solidFill>
                  <a:schemeClr val="dk1"/>
                </a:solidFill>
                <a:effectLst/>
                <a:uLnTx/>
                <a:uFillTx/>
                <a:latin typeface="Calibri"/>
                <a:ea typeface="Calibri"/>
                <a:cs typeface="Calibri"/>
                <a:sym typeface="Calibri"/>
              </a:rPr>
              <a:t> enrichment in UP genes in F0 HSD females</a:t>
            </a:r>
            <a:endParaRPr kumimoji="0" lang="en-US" sz="22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7" name="Shape 188"/>
          <p:cNvSpPr txBox="1"/>
          <p:nvPr/>
        </p:nvSpPr>
        <p:spPr>
          <a:xfrm>
            <a:off x="0" y="5181600"/>
            <a:ext cx="9144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algn="ctr"/>
            <a:r>
              <a:rPr lang="en-US" sz="2000" b="1" dirty="0" smtClean="0">
                <a:latin typeface="+mj-lt"/>
                <a:cs typeface="Times New Roman" pitchFamily="18" charset="0"/>
              </a:rPr>
              <a:t>Conclusion 2a: 	Exposure of HSD in F0 progeny significantly affects transcriptomic profile with enrichment of energy metabolism and epigenetic processes.</a:t>
            </a:r>
            <a:endParaRPr lang="en-US" sz="20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168516"/>
            <a:ext cx="7162800" cy="646331"/>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Loci influencing lipid levels and coronary heart disease risk in 16 European population cohorts</a:t>
            </a:r>
            <a:endParaRPr lang="en-US" dirty="0">
              <a:solidFill>
                <a:srgbClr val="00B050"/>
              </a:solidFill>
              <a:latin typeface="Times New Roman" pitchFamily="18" charset="0"/>
              <a:cs typeface="Times New Roman" pitchFamily="18" charset="0"/>
            </a:endParaRPr>
          </a:p>
        </p:txBody>
      </p:sp>
      <p:sp>
        <p:nvSpPr>
          <p:cNvPr id="4" name="Rectangle 3"/>
          <p:cNvSpPr/>
          <p:nvPr/>
        </p:nvSpPr>
        <p:spPr>
          <a:xfrm>
            <a:off x="139521" y="1778116"/>
            <a:ext cx="7391400" cy="646331"/>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Genome-wide association analysis of metabolic traits in a birth cohort from a founder population</a:t>
            </a:r>
            <a:endParaRPr lang="en-US" dirty="0">
              <a:solidFill>
                <a:srgbClr val="00B050"/>
              </a:solidFill>
              <a:latin typeface="Times New Roman" pitchFamily="18" charset="0"/>
              <a:cs typeface="Times New Roman" pitchFamily="18" charset="0"/>
            </a:endParaRPr>
          </a:p>
        </p:txBody>
      </p:sp>
      <p:sp>
        <p:nvSpPr>
          <p:cNvPr id="5" name="Rectangle 4"/>
          <p:cNvSpPr/>
          <p:nvPr/>
        </p:nvSpPr>
        <p:spPr>
          <a:xfrm>
            <a:off x="139521" y="2413474"/>
            <a:ext cx="6248400" cy="369332"/>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Common variants at 30 loci contribute to polygenic </a:t>
            </a:r>
            <a:r>
              <a:rPr lang="en-US" dirty="0" err="1" smtClean="0">
                <a:solidFill>
                  <a:srgbClr val="00B050"/>
                </a:solidFill>
                <a:latin typeface="Times New Roman" pitchFamily="18" charset="0"/>
                <a:cs typeface="Times New Roman" pitchFamily="18" charset="0"/>
              </a:rPr>
              <a:t>dyslipidemia</a:t>
            </a:r>
            <a:endParaRPr lang="en-US" dirty="0">
              <a:solidFill>
                <a:srgbClr val="00B050"/>
              </a:solidFill>
              <a:latin typeface="Times New Roman" pitchFamily="18" charset="0"/>
              <a:cs typeface="Times New Roman" pitchFamily="18" charset="0"/>
            </a:endParaRPr>
          </a:p>
        </p:txBody>
      </p:sp>
      <p:sp>
        <p:nvSpPr>
          <p:cNvPr id="6" name="Rectangle 5"/>
          <p:cNvSpPr/>
          <p:nvPr/>
        </p:nvSpPr>
        <p:spPr>
          <a:xfrm>
            <a:off x="152400" y="2743200"/>
            <a:ext cx="7467600" cy="646331"/>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Loci influencing lipid levels and coronary heart disease risk in 16 European population cohorts</a:t>
            </a:r>
            <a:endParaRPr lang="en-US" dirty="0">
              <a:solidFill>
                <a:srgbClr val="FF0000"/>
              </a:solidFill>
              <a:latin typeface="Times New Roman" pitchFamily="18" charset="0"/>
              <a:cs typeface="Times New Roman" pitchFamily="18" charset="0"/>
            </a:endParaRPr>
          </a:p>
        </p:txBody>
      </p:sp>
      <p:sp>
        <p:nvSpPr>
          <p:cNvPr id="7" name="Rectangle 6"/>
          <p:cNvSpPr/>
          <p:nvPr/>
        </p:nvSpPr>
        <p:spPr>
          <a:xfrm>
            <a:off x="152400" y="4129343"/>
            <a:ext cx="6858000" cy="369332"/>
          </a:xfrm>
          <a:prstGeom prst="rect">
            <a:avLst/>
          </a:prstGeom>
        </p:spPr>
        <p:txBody>
          <a:bodyPr wrap="square">
            <a:spAutoFit/>
          </a:bodyPr>
          <a:lstStyle/>
          <a:p>
            <a:r>
              <a:rPr lang="en-US" dirty="0" smtClean="0">
                <a:solidFill>
                  <a:srgbClr val="00B050"/>
                </a:solidFill>
                <a:latin typeface="Times New Roman" pitchFamily="18" charset="0"/>
                <a:cs typeface="Times New Roman" pitchFamily="18" charset="0"/>
              </a:rPr>
              <a:t>Common variants at 30 loci contribute to polygenic </a:t>
            </a:r>
            <a:r>
              <a:rPr lang="en-US" dirty="0" err="1" smtClean="0">
                <a:solidFill>
                  <a:srgbClr val="00B050"/>
                </a:solidFill>
                <a:latin typeface="Times New Roman" pitchFamily="18" charset="0"/>
                <a:cs typeface="Times New Roman" pitchFamily="18" charset="0"/>
              </a:rPr>
              <a:t>dyslipidemia</a:t>
            </a:r>
            <a:endParaRPr lang="en-US" dirty="0">
              <a:solidFill>
                <a:srgbClr val="00B050"/>
              </a:solidFill>
              <a:latin typeface="Times New Roman" pitchFamily="18" charset="0"/>
              <a:cs typeface="Times New Roman" pitchFamily="18" charset="0"/>
            </a:endParaRPr>
          </a:p>
        </p:txBody>
      </p:sp>
      <p:sp>
        <p:nvSpPr>
          <p:cNvPr id="8" name="Rectangle 7"/>
          <p:cNvSpPr/>
          <p:nvPr/>
        </p:nvSpPr>
        <p:spPr>
          <a:xfrm>
            <a:off x="152400" y="4434143"/>
            <a:ext cx="2433936" cy="369332"/>
          </a:xfrm>
          <a:prstGeom prst="rect">
            <a:avLst/>
          </a:prstGeom>
        </p:spPr>
        <p:txBody>
          <a:bodyPr wrap="none">
            <a:spAutoFit/>
          </a:bodyPr>
          <a:lstStyle/>
          <a:p>
            <a:r>
              <a:rPr lang="en-US" dirty="0" err="1" smtClean="0">
                <a:solidFill>
                  <a:srgbClr val="00B050"/>
                </a:solidFill>
                <a:latin typeface="Times New Roman" pitchFamily="18" charset="0"/>
                <a:cs typeface="Times New Roman" pitchFamily="18" charset="0"/>
              </a:rPr>
              <a:t>Glycine</a:t>
            </a:r>
            <a:r>
              <a:rPr lang="en-US" dirty="0" smtClean="0">
                <a:solidFill>
                  <a:srgbClr val="00B050"/>
                </a:solidFill>
                <a:latin typeface="Times New Roman" pitchFamily="18" charset="0"/>
                <a:cs typeface="Times New Roman" pitchFamily="18" charset="0"/>
              </a:rPr>
              <a:t> encephalopathy</a:t>
            </a:r>
            <a:endParaRPr lang="en-US" dirty="0">
              <a:solidFill>
                <a:srgbClr val="00B050"/>
              </a:solidFill>
              <a:latin typeface="Times New Roman" pitchFamily="18" charset="0"/>
              <a:cs typeface="Times New Roman" pitchFamily="18" charset="0"/>
            </a:endParaRPr>
          </a:p>
        </p:txBody>
      </p:sp>
      <p:sp>
        <p:nvSpPr>
          <p:cNvPr id="9" name="Rectangle 8"/>
          <p:cNvSpPr/>
          <p:nvPr/>
        </p:nvSpPr>
        <p:spPr>
          <a:xfrm>
            <a:off x="152400" y="4775674"/>
            <a:ext cx="3380926" cy="369332"/>
          </a:xfrm>
          <a:prstGeom prst="rect">
            <a:avLst/>
          </a:prstGeom>
        </p:spPr>
        <p:txBody>
          <a:bodyPr wrap="none">
            <a:spAutoFit/>
          </a:bodyPr>
          <a:lstStyle/>
          <a:p>
            <a:r>
              <a:rPr lang="en-US" dirty="0" smtClean="0">
                <a:solidFill>
                  <a:srgbClr val="FF0000"/>
                </a:solidFill>
                <a:latin typeface="Times New Roman" pitchFamily="18" charset="0"/>
                <a:cs typeface="Times New Roman" pitchFamily="18" charset="0"/>
              </a:rPr>
              <a:t>Mismatch repair cancer syndrome</a:t>
            </a:r>
            <a:endParaRPr lang="en-US" dirty="0">
              <a:solidFill>
                <a:srgbClr val="FF0000"/>
              </a:solidFill>
              <a:latin typeface="Times New Roman" pitchFamily="18" charset="0"/>
              <a:cs typeface="Times New Roman" pitchFamily="18" charset="0"/>
            </a:endParaRPr>
          </a:p>
        </p:txBody>
      </p:sp>
      <p:sp>
        <p:nvSpPr>
          <p:cNvPr id="10" name="Rectangle 9"/>
          <p:cNvSpPr/>
          <p:nvPr/>
        </p:nvSpPr>
        <p:spPr>
          <a:xfrm>
            <a:off x="152400" y="5145006"/>
            <a:ext cx="4192173" cy="369332"/>
          </a:xfrm>
          <a:prstGeom prst="rect">
            <a:avLst/>
          </a:prstGeom>
        </p:spPr>
        <p:txBody>
          <a:bodyPr wrap="none">
            <a:spAutoFit/>
          </a:bodyPr>
          <a:lstStyle/>
          <a:p>
            <a:r>
              <a:rPr lang="en-US" dirty="0" smtClean="0">
                <a:solidFill>
                  <a:srgbClr val="FF0000"/>
                </a:solidFill>
                <a:latin typeface="Times New Roman" pitchFamily="18" charset="0"/>
                <a:cs typeface="Times New Roman" pitchFamily="18" charset="0"/>
              </a:rPr>
              <a:t>Alzheimer disease, susceptibility to disease</a:t>
            </a:r>
            <a:endParaRPr lang="en-US" dirty="0">
              <a:solidFill>
                <a:srgbClr val="FF0000"/>
              </a:solidFill>
              <a:latin typeface="Times New Roman" pitchFamily="18" charset="0"/>
              <a:cs typeface="Times New Roman" pitchFamily="18" charset="0"/>
            </a:endParaRPr>
          </a:p>
        </p:txBody>
      </p:sp>
      <p:sp>
        <p:nvSpPr>
          <p:cNvPr id="11" name="Rectangle 10"/>
          <p:cNvSpPr/>
          <p:nvPr/>
        </p:nvSpPr>
        <p:spPr>
          <a:xfrm>
            <a:off x="140595" y="5500943"/>
            <a:ext cx="7543800" cy="646331"/>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Six new loci associated with body mass index highlight a neuronal influence on body weight regulation</a:t>
            </a:r>
            <a:endParaRPr lang="en-US" dirty="0">
              <a:solidFill>
                <a:srgbClr val="FF0000"/>
              </a:solidFill>
              <a:latin typeface="Times New Roman" pitchFamily="18" charset="0"/>
              <a:cs typeface="Times New Roman" pitchFamily="18" charset="0"/>
            </a:endParaRPr>
          </a:p>
        </p:txBody>
      </p:sp>
      <p:sp>
        <p:nvSpPr>
          <p:cNvPr id="12" name="Rectangle 11"/>
          <p:cNvSpPr/>
          <p:nvPr/>
        </p:nvSpPr>
        <p:spPr>
          <a:xfrm>
            <a:off x="127716" y="6110543"/>
            <a:ext cx="7620000" cy="646331"/>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Six new loci associated with blood low-density lipoprotein cholesterol, high-density lipoprotein cholesterol or triglycerides in humans</a:t>
            </a:r>
            <a:endParaRPr lang="en-US" dirty="0">
              <a:solidFill>
                <a:srgbClr val="FF0000"/>
              </a:solidFill>
              <a:latin typeface="Times New Roman" pitchFamily="18" charset="0"/>
              <a:cs typeface="Times New Roman" pitchFamily="18" charset="0"/>
            </a:endParaRPr>
          </a:p>
        </p:txBody>
      </p:sp>
      <p:sp>
        <p:nvSpPr>
          <p:cNvPr id="13" name="TextBox 12"/>
          <p:cNvSpPr txBox="1"/>
          <p:nvPr/>
        </p:nvSpPr>
        <p:spPr>
          <a:xfrm>
            <a:off x="8001000" y="1408784"/>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14" name="TextBox 13"/>
          <p:cNvSpPr txBox="1"/>
          <p:nvPr/>
        </p:nvSpPr>
        <p:spPr>
          <a:xfrm>
            <a:off x="7988121" y="1978915"/>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0.03</a:t>
            </a:r>
            <a:endParaRPr lang="en-US" dirty="0">
              <a:latin typeface="Times New Roman" pitchFamily="18" charset="0"/>
              <a:cs typeface="Times New Roman" pitchFamily="18" charset="0"/>
            </a:endParaRPr>
          </a:p>
        </p:txBody>
      </p:sp>
      <p:sp>
        <p:nvSpPr>
          <p:cNvPr id="15" name="TextBox 14"/>
          <p:cNvSpPr txBox="1"/>
          <p:nvPr/>
        </p:nvSpPr>
        <p:spPr>
          <a:xfrm>
            <a:off x="7988121" y="2386505"/>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0.04</a:t>
            </a:r>
            <a:endParaRPr lang="en-US" dirty="0">
              <a:latin typeface="Times New Roman" pitchFamily="18" charset="0"/>
              <a:cs typeface="Times New Roman" pitchFamily="18" charset="0"/>
            </a:endParaRPr>
          </a:p>
        </p:txBody>
      </p:sp>
      <p:sp>
        <p:nvSpPr>
          <p:cNvPr id="16" name="TextBox 15"/>
          <p:cNvSpPr txBox="1"/>
          <p:nvPr/>
        </p:nvSpPr>
        <p:spPr>
          <a:xfrm>
            <a:off x="8001000" y="3110942"/>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0.04</a:t>
            </a:r>
            <a:endParaRPr lang="en-US" dirty="0">
              <a:latin typeface="Times New Roman" pitchFamily="18" charset="0"/>
              <a:cs typeface="Times New Roman" pitchFamily="18" charset="0"/>
            </a:endParaRPr>
          </a:p>
        </p:txBody>
      </p:sp>
      <p:sp>
        <p:nvSpPr>
          <p:cNvPr id="17" name="TextBox 16"/>
          <p:cNvSpPr txBox="1"/>
          <p:nvPr/>
        </p:nvSpPr>
        <p:spPr>
          <a:xfrm>
            <a:off x="8001000" y="4141011"/>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18" name="TextBox 17"/>
          <p:cNvSpPr txBox="1"/>
          <p:nvPr/>
        </p:nvSpPr>
        <p:spPr>
          <a:xfrm>
            <a:off x="8001000" y="4445811"/>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19" name="TextBox 18"/>
          <p:cNvSpPr txBox="1"/>
          <p:nvPr/>
        </p:nvSpPr>
        <p:spPr>
          <a:xfrm>
            <a:off x="8001000" y="4787342"/>
            <a:ext cx="710451" cy="369332"/>
          </a:xfrm>
          <a:prstGeom prst="rect">
            <a:avLst/>
          </a:prstGeom>
          <a:noFill/>
        </p:spPr>
        <p:txBody>
          <a:bodyPr wrap="none" rtlCol="0">
            <a:spAutoFit/>
          </a:bodyPr>
          <a:lstStyle/>
          <a:p>
            <a:r>
              <a:rPr lang="en-US" dirty="0" smtClean="0">
                <a:latin typeface="Times New Roman" pitchFamily="18" charset="0"/>
                <a:cs typeface="Times New Roman" pitchFamily="18" charset="0"/>
              </a:rPr>
              <a:t>0.004</a:t>
            </a:r>
            <a:endParaRPr lang="en-US" dirty="0">
              <a:latin typeface="Times New Roman" pitchFamily="18" charset="0"/>
              <a:cs typeface="Times New Roman" pitchFamily="18" charset="0"/>
            </a:endParaRPr>
          </a:p>
        </p:txBody>
      </p:sp>
      <p:sp>
        <p:nvSpPr>
          <p:cNvPr id="20" name="TextBox 19"/>
          <p:cNvSpPr txBox="1"/>
          <p:nvPr/>
        </p:nvSpPr>
        <p:spPr>
          <a:xfrm>
            <a:off x="8017168" y="5080474"/>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21" name="TextBox 20"/>
          <p:cNvSpPr txBox="1"/>
          <p:nvPr/>
        </p:nvSpPr>
        <p:spPr>
          <a:xfrm>
            <a:off x="8001000" y="5777942"/>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0.02</a:t>
            </a:r>
            <a:endParaRPr lang="en-US" dirty="0">
              <a:latin typeface="Times New Roman" pitchFamily="18" charset="0"/>
              <a:cs typeface="Times New Roman" pitchFamily="18" charset="0"/>
            </a:endParaRPr>
          </a:p>
        </p:txBody>
      </p:sp>
      <p:sp>
        <p:nvSpPr>
          <p:cNvPr id="22" name="TextBox 21"/>
          <p:cNvSpPr txBox="1"/>
          <p:nvPr/>
        </p:nvSpPr>
        <p:spPr>
          <a:xfrm>
            <a:off x="8001000" y="6387542"/>
            <a:ext cx="593432" cy="369332"/>
          </a:xfrm>
          <a:prstGeom prst="rect">
            <a:avLst/>
          </a:prstGeom>
          <a:noFill/>
        </p:spPr>
        <p:txBody>
          <a:bodyPr wrap="none" rtlCol="0">
            <a:spAutoFit/>
          </a:bodyPr>
          <a:lstStyle/>
          <a:p>
            <a:r>
              <a:rPr lang="en-US" dirty="0" smtClean="0">
                <a:latin typeface="Times New Roman" pitchFamily="18" charset="0"/>
                <a:cs typeface="Times New Roman" pitchFamily="18" charset="0"/>
              </a:rPr>
              <a:t>0.06</a:t>
            </a:r>
            <a:endParaRPr lang="en-US" dirty="0">
              <a:latin typeface="Times New Roman" pitchFamily="18" charset="0"/>
              <a:cs typeface="Times New Roman" pitchFamily="18" charset="0"/>
            </a:endParaRPr>
          </a:p>
        </p:txBody>
      </p:sp>
      <p:sp>
        <p:nvSpPr>
          <p:cNvPr id="23" name="TextBox 22"/>
          <p:cNvSpPr txBox="1"/>
          <p:nvPr/>
        </p:nvSpPr>
        <p:spPr>
          <a:xfrm>
            <a:off x="152400" y="3824543"/>
            <a:ext cx="954107" cy="400110"/>
          </a:xfrm>
          <a:prstGeom prst="rect">
            <a:avLst/>
          </a:prstGeom>
          <a:noFill/>
        </p:spPr>
        <p:txBody>
          <a:bodyPr wrap="none" rtlCol="0">
            <a:spAutoFit/>
          </a:bodyPr>
          <a:lstStyle/>
          <a:p>
            <a:r>
              <a:rPr lang="en-US" sz="2000" i="1" dirty="0" smtClean="0">
                <a:latin typeface="Times New Roman" pitchFamily="18" charset="0"/>
                <a:cs typeface="Times New Roman" pitchFamily="18" charset="0"/>
              </a:rPr>
              <a:t>Female</a:t>
            </a:r>
            <a:endParaRPr lang="en-US" sz="2000" i="1" dirty="0">
              <a:latin typeface="Times New Roman" pitchFamily="18" charset="0"/>
              <a:cs typeface="Times New Roman" pitchFamily="18" charset="0"/>
            </a:endParaRPr>
          </a:p>
        </p:txBody>
      </p:sp>
      <p:sp>
        <p:nvSpPr>
          <p:cNvPr id="24" name="TextBox 23"/>
          <p:cNvSpPr txBox="1"/>
          <p:nvPr/>
        </p:nvSpPr>
        <p:spPr>
          <a:xfrm>
            <a:off x="152400" y="862884"/>
            <a:ext cx="715260" cy="400110"/>
          </a:xfrm>
          <a:prstGeom prst="rect">
            <a:avLst/>
          </a:prstGeom>
          <a:noFill/>
        </p:spPr>
        <p:txBody>
          <a:bodyPr wrap="none" rtlCol="0">
            <a:spAutoFit/>
          </a:bodyPr>
          <a:lstStyle/>
          <a:p>
            <a:r>
              <a:rPr lang="en-US" sz="2000" i="1" dirty="0" smtClean="0">
                <a:latin typeface="Times New Roman" pitchFamily="18" charset="0"/>
                <a:cs typeface="Times New Roman" pitchFamily="18" charset="0"/>
              </a:rPr>
              <a:t>Male</a:t>
            </a:r>
            <a:endParaRPr lang="en-US" sz="2000" i="1" dirty="0">
              <a:latin typeface="Times New Roman" pitchFamily="18" charset="0"/>
              <a:cs typeface="Times New Roman" pitchFamily="18" charset="0"/>
            </a:endParaRPr>
          </a:p>
        </p:txBody>
      </p:sp>
      <p:sp>
        <p:nvSpPr>
          <p:cNvPr id="26" name="TextBox 25"/>
          <p:cNvSpPr txBox="1"/>
          <p:nvPr/>
        </p:nvSpPr>
        <p:spPr>
          <a:xfrm>
            <a:off x="3360439" y="666690"/>
            <a:ext cx="982961" cy="400110"/>
          </a:xfrm>
          <a:prstGeom prst="rect">
            <a:avLst/>
          </a:prstGeom>
          <a:noFill/>
        </p:spPr>
        <p:txBody>
          <a:bodyPr wrap="none" rtlCol="0">
            <a:spAutoFit/>
          </a:bodyPr>
          <a:lstStyle/>
          <a:p>
            <a:r>
              <a:rPr lang="en-US" sz="2000" u="sng" dirty="0" smtClean="0">
                <a:latin typeface="Times New Roman" pitchFamily="18" charset="0"/>
                <a:cs typeface="Times New Roman" pitchFamily="18" charset="0"/>
              </a:rPr>
              <a:t>Disease</a:t>
            </a:r>
            <a:endParaRPr lang="en-US" sz="2000" u="sng" dirty="0">
              <a:latin typeface="Times New Roman" pitchFamily="18" charset="0"/>
              <a:cs typeface="Times New Roman" pitchFamily="18" charset="0"/>
            </a:endParaRPr>
          </a:p>
        </p:txBody>
      </p:sp>
      <p:sp>
        <p:nvSpPr>
          <p:cNvPr id="27" name="TextBox 26"/>
          <p:cNvSpPr txBox="1"/>
          <p:nvPr/>
        </p:nvSpPr>
        <p:spPr>
          <a:xfrm>
            <a:off x="7780039" y="661116"/>
            <a:ext cx="934295" cy="400110"/>
          </a:xfrm>
          <a:prstGeom prst="rect">
            <a:avLst/>
          </a:prstGeom>
          <a:noFill/>
        </p:spPr>
        <p:txBody>
          <a:bodyPr wrap="none" rtlCol="0">
            <a:spAutoFit/>
          </a:bodyPr>
          <a:lstStyle/>
          <a:p>
            <a:r>
              <a:rPr lang="en-US" sz="2000" u="sng" dirty="0" smtClean="0">
                <a:latin typeface="Times New Roman" pitchFamily="18" charset="0"/>
                <a:cs typeface="Times New Roman" pitchFamily="18" charset="0"/>
              </a:rPr>
              <a:t>p value</a:t>
            </a:r>
            <a:endParaRPr lang="en-US" sz="2000" u="sng" dirty="0">
              <a:latin typeface="Times New Roman" pitchFamily="18" charset="0"/>
              <a:cs typeface="Times New Roman" pitchFamily="18" charset="0"/>
            </a:endParaRPr>
          </a:p>
        </p:txBody>
      </p:sp>
      <p:sp>
        <p:nvSpPr>
          <p:cNvPr id="28"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dk1"/>
                </a:solidFill>
                <a:effectLst/>
                <a:uLnTx/>
                <a:uFillTx/>
                <a:latin typeface="Calibri"/>
                <a:ea typeface="Calibri"/>
                <a:cs typeface="Calibri"/>
                <a:sym typeface="Calibri"/>
              </a:rPr>
              <a:t>Human disease relevance</a:t>
            </a:r>
            <a:r>
              <a:rPr kumimoji="0" lang="en-US" sz="2000" b="1" i="0" u="none" strike="noStrike" kern="1200" cap="none" spc="0" normalizeH="0" noProof="0" dirty="0" smtClean="0">
                <a:ln>
                  <a:noFill/>
                </a:ln>
                <a:solidFill>
                  <a:schemeClr val="dk1"/>
                </a:solidFill>
                <a:effectLst/>
                <a:uLnTx/>
                <a:uFillTx/>
                <a:latin typeface="Calibri"/>
                <a:ea typeface="Calibri"/>
                <a:cs typeface="Calibri"/>
                <a:sym typeface="Calibri"/>
              </a:rPr>
              <a:t> in </a:t>
            </a:r>
            <a:r>
              <a:rPr kumimoji="0" lang="en-US" sz="2000" b="1" i="1" u="none" strike="noStrike" kern="1200" cap="none" spc="0" normalizeH="0" noProof="0" dirty="0" smtClean="0">
                <a:ln>
                  <a:noFill/>
                </a:ln>
                <a:solidFill>
                  <a:schemeClr val="dk1"/>
                </a:solidFill>
                <a:effectLst/>
                <a:uLnTx/>
                <a:uFillTx/>
                <a:latin typeface="Calibri"/>
                <a:ea typeface="Calibri"/>
                <a:cs typeface="Calibri"/>
                <a:sym typeface="Calibri"/>
              </a:rPr>
              <a:t>Drosophila </a:t>
            </a:r>
            <a:r>
              <a:rPr kumimoji="0" lang="en-US" sz="2000" b="1" u="none" strike="noStrike" kern="1200" cap="none" spc="0" normalizeH="0" noProof="0" dirty="0" smtClean="0">
                <a:ln>
                  <a:noFill/>
                </a:ln>
                <a:solidFill>
                  <a:schemeClr val="dk1"/>
                </a:solidFill>
                <a:effectLst/>
                <a:uLnTx/>
                <a:uFillTx/>
                <a:latin typeface="Calibri"/>
                <a:ea typeface="Calibri"/>
                <a:cs typeface="Calibri"/>
                <a:sym typeface="Calibri"/>
              </a:rPr>
              <a:t>model: Disease enrichment of genes</a:t>
            </a:r>
            <a:endParaRPr kumimoji="0" lang="en-US" sz="20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29" name="Shape 188"/>
          <p:cNvSpPr txBox="1"/>
          <p:nvPr/>
        </p:nvSpPr>
        <p:spPr>
          <a:xfrm>
            <a:off x="0" y="5181600"/>
            <a:ext cx="9144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algn="ctr"/>
            <a:r>
              <a:rPr lang="en-US" sz="2000" b="1" dirty="0" smtClean="0">
                <a:latin typeface="+mj-lt"/>
                <a:cs typeface="Times New Roman" pitchFamily="18" charset="0"/>
              </a:rPr>
              <a:t>Conclusion 2a: 	Human comparison shows gene enrichment of metabolic related diseases in HSD fed flies</a:t>
            </a:r>
            <a:endParaRPr lang="en-US" sz="20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srcRect l="19179" t="36209" r="63820" b="17061"/>
          <a:stretch>
            <a:fillRect/>
          </a:stretch>
        </p:blipFill>
        <p:spPr bwMode="auto">
          <a:xfrm rot="5400000">
            <a:off x="1237978" y="953249"/>
            <a:ext cx="1867441" cy="3429000"/>
          </a:xfrm>
          <a:prstGeom prst="rect">
            <a:avLst/>
          </a:prstGeom>
          <a:noFill/>
          <a:ln w="9525">
            <a:noFill/>
            <a:miter lim="800000"/>
            <a:headEnd/>
            <a:tailEnd/>
          </a:ln>
        </p:spPr>
      </p:pic>
      <p:pic>
        <p:nvPicPr>
          <p:cNvPr id="3" name="Picture 5"/>
          <p:cNvPicPr>
            <a:picLocks noChangeAspect="1" noChangeArrowheads="1"/>
          </p:cNvPicPr>
          <p:nvPr/>
        </p:nvPicPr>
        <p:blipFill>
          <a:blip r:embed="rId4" cstate="print"/>
          <a:srcRect l="43750" t="45668" r="44531" b="42708"/>
          <a:stretch>
            <a:fillRect/>
          </a:stretch>
        </p:blipFill>
        <p:spPr bwMode="auto">
          <a:xfrm rot="5400000">
            <a:off x="3551261" y="2003651"/>
            <a:ext cx="2181007" cy="1431691"/>
          </a:xfrm>
          <a:prstGeom prst="rect">
            <a:avLst/>
          </a:prstGeom>
          <a:noFill/>
          <a:ln w="9525">
            <a:noFill/>
            <a:miter lim="800000"/>
            <a:headEnd/>
            <a:tailEnd/>
          </a:ln>
        </p:spPr>
      </p:pic>
      <p:sp>
        <p:nvSpPr>
          <p:cNvPr id="4" name="Rectangle 3"/>
          <p:cNvSpPr/>
          <p:nvPr/>
        </p:nvSpPr>
        <p:spPr>
          <a:xfrm>
            <a:off x="5377499" y="1689278"/>
            <a:ext cx="3805138" cy="369332"/>
          </a:xfrm>
          <a:prstGeom prst="rect">
            <a:avLst/>
          </a:prstGeom>
        </p:spPr>
        <p:txBody>
          <a:bodyPr wrap="square">
            <a:spAutoFit/>
          </a:bodyPr>
          <a:lstStyle/>
          <a:p>
            <a:r>
              <a:rPr lang="en-US" i="1" dirty="0" smtClean="0">
                <a:solidFill>
                  <a:schemeClr val="accent6">
                    <a:lumMod val="75000"/>
                  </a:schemeClr>
                </a:solidFill>
                <a:latin typeface="Times New Roman" pitchFamily="18" charset="0"/>
                <a:cs typeface="Times New Roman" pitchFamily="18" charset="0"/>
              </a:rPr>
              <a:t>Present study</a:t>
            </a:r>
            <a:r>
              <a:rPr lang="en-US" dirty="0" smtClean="0">
                <a:solidFill>
                  <a:schemeClr val="accent6">
                    <a:lumMod val="75000"/>
                  </a:schemeClr>
                </a:solidFill>
                <a:latin typeface="Times New Roman" pitchFamily="18" charset="0"/>
                <a:cs typeface="Times New Roman" pitchFamily="18" charset="0"/>
              </a:rPr>
              <a:t>_14 d HS male_adult</a:t>
            </a:r>
            <a:endParaRPr lang="en-US" dirty="0">
              <a:solidFill>
                <a:schemeClr val="accent6">
                  <a:lumMod val="75000"/>
                </a:schemeClr>
              </a:solidFill>
              <a:latin typeface="Times New Roman" pitchFamily="18" charset="0"/>
              <a:cs typeface="Times New Roman" pitchFamily="18" charset="0"/>
            </a:endParaRPr>
          </a:p>
        </p:txBody>
      </p:sp>
      <p:sp>
        <p:nvSpPr>
          <p:cNvPr id="5" name="Rectangle 4"/>
          <p:cNvSpPr/>
          <p:nvPr/>
        </p:nvSpPr>
        <p:spPr>
          <a:xfrm>
            <a:off x="5386283" y="1994078"/>
            <a:ext cx="3796353" cy="369332"/>
          </a:xfrm>
          <a:prstGeom prst="rect">
            <a:avLst/>
          </a:prstGeom>
        </p:spPr>
        <p:txBody>
          <a:bodyPr wrap="square">
            <a:spAutoFit/>
          </a:bodyPr>
          <a:lstStyle/>
          <a:p>
            <a:r>
              <a:rPr lang="en-US" i="1" dirty="0" smtClean="0">
                <a:solidFill>
                  <a:schemeClr val="accent6">
                    <a:lumMod val="75000"/>
                  </a:schemeClr>
                </a:solidFill>
                <a:latin typeface="Times New Roman" pitchFamily="18" charset="0"/>
                <a:cs typeface="Times New Roman" pitchFamily="18" charset="0"/>
              </a:rPr>
              <a:t>Present study</a:t>
            </a:r>
            <a:r>
              <a:rPr lang="en-US" dirty="0" smtClean="0">
                <a:solidFill>
                  <a:schemeClr val="accent6">
                    <a:lumMod val="75000"/>
                  </a:schemeClr>
                </a:solidFill>
                <a:latin typeface="Times New Roman" pitchFamily="18" charset="0"/>
                <a:cs typeface="Times New Roman" pitchFamily="18" charset="0"/>
              </a:rPr>
              <a:t>_14 d HS female_adult</a:t>
            </a:r>
            <a:endParaRPr lang="en-US" dirty="0">
              <a:solidFill>
                <a:schemeClr val="accent6">
                  <a:lumMod val="75000"/>
                </a:schemeClr>
              </a:solidFill>
              <a:latin typeface="Times New Roman" pitchFamily="18" charset="0"/>
              <a:cs typeface="Times New Roman" pitchFamily="18" charset="0"/>
            </a:endParaRPr>
          </a:p>
        </p:txBody>
      </p:sp>
      <p:sp>
        <p:nvSpPr>
          <p:cNvPr id="6" name="Rectangle 5"/>
          <p:cNvSpPr/>
          <p:nvPr/>
        </p:nvSpPr>
        <p:spPr>
          <a:xfrm>
            <a:off x="5383695" y="2616420"/>
            <a:ext cx="4371391" cy="369332"/>
          </a:xfrm>
          <a:prstGeom prst="rect">
            <a:avLst/>
          </a:prstGeom>
        </p:spPr>
        <p:txBody>
          <a:bodyPr wrap="square">
            <a:spAutoFit/>
          </a:bodyPr>
          <a:lstStyle/>
          <a:p>
            <a:r>
              <a:rPr lang="en-US" i="1" dirty="0" smtClean="0">
                <a:solidFill>
                  <a:srgbClr val="00B050"/>
                </a:solidFill>
                <a:latin typeface="Times New Roman" pitchFamily="18" charset="0"/>
                <a:cs typeface="Times New Roman" pitchFamily="18" charset="0"/>
              </a:rPr>
              <a:t>DMM</a:t>
            </a:r>
            <a:r>
              <a:rPr lang="en-US" dirty="0" smtClean="0">
                <a:solidFill>
                  <a:srgbClr val="00B050"/>
                </a:solidFill>
                <a:latin typeface="Times New Roman" pitchFamily="18" charset="0"/>
                <a:cs typeface="Times New Roman" pitchFamily="18" charset="0"/>
              </a:rPr>
              <a:t>_12 hr HS male/</a:t>
            </a:r>
            <a:r>
              <a:rPr lang="en-US" dirty="0" err="1" smtClean="0">
                <a:solidFill>
                  <a:srgbClr val="00B050"/>
                </a:solidFill>
                <a:latin typeface="Times New Roman" pitchFamily="18" charset="0"/>
                <a:cs typeface="Times New Roman" pitchFamily="18" charset="0"/>
              </a:rPr>
              <a:t>female_larvae</a:t>
            </a:r>
            <a:endParaRPr lang="en-US" dirty="0">
              <a:solidFill>
                <a:srgbClr val="00B050"/>
              </a:solidFill>
              <a:latin typeface="Times New Roman" pitchFamily="18" charset="0"/>
              <a:cs typeface="Times New Roman" pitchFamily="18" charset="0"/>
            </a:endParaRPr>
          </a:p>
        </p:txBody>
      </p:sp>
      <p:sp>
        <p:nvSpPr>
          <p:cNvPr id="7" name="Rectangle 6"/>
          <p:cNvSpPr/>
          <p:nvPr/>
        </p:nvSpPr>
        <p:spPr>
          <a:xfrm>
            <a:off x="5381378" y="2931815"/>
            <a:ext cx="4129715" cy="369332"/>
          </a:xfrm>
          <a:prstGeom prst="rect">
            <a:avLst/>
          </a:prstGeom>
        </p:spPr>
        <p:txBody>
          <a:bodyPr wrap="square">
            <a:spAutoFit/>
          </a:bodyPr>
          <a:lstStyle/>
          <a:p>
            <a:r>
              <a:rPr lang="en-US" i="1" dirty="0" smtClean="0">
                <a:solidFill>
                  <a:srgbClr val="00B050"/>
                </a:solidFill>
                <a:latin typeface="Times New Roman" pitchFamily="18" charset="0"/>
                <a:cs typeface="Times New Roman" pitchFamily="18" charset="0"/>
              </a:rPr>
              <a:t>DMM</a:t>
            </a:r>
            <a:r>
              <a:rPr lang="en-US" dirty="0" smtClean="0">
                <a:solidFill>
                  <a:srgbClr val="00B050"/>
                </a:solidFill>
                <a:latin typeface="Times New Roman" pitchFamily="18" charset="0"/>
                <a:cs typeface="Times New Roman" pitchFamily="18" charset="0"/>
              </a:rPr>
              <a:t>_9 d HS male/</a:t>
            </a:r>
            <a:r>
              <a:rPr lang="en-US" dirty="0" err="1" smtClean="0">
                <a:solidFill>
                  <a:srgbClr val="00B050"/>
                </a:solidFill>
                <a:latin typeface="Times New Roman" pitchFamily="18" charset="0"/>
                <a:cs typeface="Times New Roman" pitchFamily="18" charset="0"/>
              </a:rPr>
              <a:t>female_larvae</a:t>
            </a:r>
            <a:endParaRPr lang="en-US" dirty="0">
              <a:solidFill>
                <a:srgbClr val="00B050"/>
              </a:solidFill>
              <a:latin typeface="Times New Roman" pitchFamily="18" charset="0"/>
              <a:cs typeface="Times New Roman" pitchFamily="18" charset="0"/>
            </a:endParaRPr>
          </a:p>
        </p:txBody>
      </p:sp>
      <p:sp>
        <p:nvSpPr>
          <p:cNvPr id="8" name="Rectangle 7"/>
          <p:cNvSpPr/>
          <p:nvPr/>
        </p:nvSpPr>
        <p:spPr>
          <a:xfrm>
            <a:off x="5380190" y="2274194"/>
            <a:ext cx="3291512" cy="369332"/>
          </a:xfrm>
          <a:prstGeom prst="rect">
            <a:avLst/>
          </a:prstGeom>
        </p:spPr>
        <p:txBody>
          <a:bodyPr wrap="square">
            <a:spAutoFit/>
          </a:bodyPr>
          <a:lstStyle/>
          <a:p>
            <a:r>
              <a:rPr lang="en-US" i="1" dirty="0" smtClean="0">
                <a:solidFill>
                  <a:srgbClr val="00B0F0"/>
                </a:solidFill>
                <a:latin typeface="Times New Roman" pitchFamily="18" charset="0"/>
                <a:cs typeface="Times New Roman" pitchFamily="18" charset="0"/>
              </a:rPr>
              <a:t>Cell</a:t>
            </a:r>
            <a:r>
              <a:rPr lang="en-US" dirty="0" smtClean="0">
                <a:solidFill>
                  <a:srgbClr val="00B0F0"/>
                </a:solidFill>
                <a:latin typeface="Times New Roman" pitchFamily="18" charset="0"/>
                <a:cs typeface="Times New Roman" pitchFamily="18" charset="0"/>
              </a:rPr>
              <a:t>_2 d HS adult male_sperm</a:t>
            </a:r>
            <a:endParaRPr lang="en-US" dirty="0">
              <a:solidFill>
                <a:srgbClr val="00B0F0"/>
              </a:solidFill>
              <a:latin typeface="Times New Roman" pitchFamily="18" charset="0"/>
              <a:cs typeface="Times New Roman" pitchFamily="18" charset="0"/>
            </a:endParaRPr>
          </a:p>
        </p:txBody>
      </p:sp>
      <p:sp>
        <p:nvSpPr>
          <p:cNvPr id="9" name="Rectangle 8"/>
          <p:cNvSpPr/>
          <p:nvPr/>
        </p:nvSpPr>
        <p:spPr>
          <a:xfrm>
            <a:off x="5383369" y="3224947"/>
            <a:ext cx="3464417" cy="369332"/>
          </a:xfrm>
          <a:prstGeom prst="rect">
            <a:avLst/>
          </a:prstGeom>
        </p:spPr>
        <p:txBody>
          <a:bodyPr wrap="square">
            <a:spAutoFit/>
          </a:bodyPr>
          <a:lstStyle/>
          <a:p>
            <a:r>
              <a:rPr lang="en-US" i="1" dirty="0" smtClean="0">
                <a:solidFill>
                  <a:srgbClr val="00B0F0"/>
                </a:solidFill>
                <a:latin typeface="Times New Roman" pitchFamily="18" charset="0"/>
                <a:cs typeface="Times New Roman" pitchFamily="18" charset="0"/>
              </a:rPr>
              <a:t>Cell</a:t>
            </a:r>
            <a:r>
              <a:rPr lang="en-US" dirty="0" smtClean="0">
                <a:solidFill>
                  <a:srgbClr val="00B0F0"/>
                </a:solidFill>
                <a:latin typeface="Times New Roman" pitchFamily="18" charset="0"/>
                <a:cs typeface="Times New Roman" pitchFamily="18" charset="0"/>
              </a:rPr>
              <a:t>_2 d HS adult male_embryo</a:t>
            </a:r>
            <a:endParaRPr lang="en-US" dirty="0">
              <a:solidFill>
                <a:srgbClr val="00B0F0"/>
              </a:solidFill>
              <a:latin typeface="Times New Roman" pitchFamily="18" charset="0"/>
              <a:cs typeface="Times New Roman" pitchFamily="18" charset="0"/>
            </a:endParaRPr>
          </a:p>
        </p:txBody>
      </p:sp>
      <p:cxnSp>
        <p:nvCxnSpPr>
          <p:cNvPr id="13" name="Straight Arrow Connector 12"/>
          <p:cNvCxnSpPr/>
          <p:nvPr/>
        </p:nvCxnSpPr>
        <p:spPr>
          <a:xfrm flipH="1">
            <a:off x="0" y="3505200"/>
            <a:ext cx="457200" cy="0"/>
          </a:xfrm>
          <a:prstGeom prst="straightConnector1">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0" y="1828800"/>
            <a:ext cx="457200" cy="0"/>
          </a:xfrm>
          <a:prstGeom prst="straightConnector1">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Shape 230"/>
          <p:cNvSpPr txBox="1">
            <a:spLocks/>
          </p:cNvSpPr>
          <p:nvPr/>
        </p:nvSpPr>
        <p:spPr>
          <a:xfrm>
            <a:off x="0" y="0"/>
            <a:ext cx="9144000" cy="762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dk1"/>
                </a:solidFill>
                <a:effectLst/>
                <a:uLnTx/>
                <a:uFillTx/>
                <a:latin typeface="Calibri"/>
                <a:ea typeface="Calibri"/>
                <a:cs typeface="Calibri"/>
                <a:sym typeface="Calibri"/>
              </a:rPr>
              <a:t>Comparing</a:t>
            </a:r>
            <a:r>
              <a:rPr kumimoji="0" lang="en-US" sz="2000" b="1" i="0" u="none" strike="noStrike" kern="1200" cap="none" spc="0" normalizeH="0" noProof="0" dirty="0" smtClean="0">
                <a:ln>
                  <a:noFill/>
                </a:ln>
                <a:solidFill>
                  <a:schemeClr val="dk1"/>
                </a:solidFill>
                <a:effectLst/>
                <a:uLnTx/>
                <a:uFillTx/>
                <a:latin typeface="Calibri"/>
                <a:ea typeface="Calibri"/>
                <a:cs typeface="Calibri"/>
                <a:sym typeface="Calibri"/>
              </a:rPr>
              <a:t> the present transcriptomic analysis with other</a:t>
            </a:r>
            <a:r>
              <a:rPr lang="en-US" sz="2000" b="1" dirty="0" smtClean="0">
                <a:solidFill>
                  <a:schemeClr val="dk1"/>
                </a:solidFill>
                <a:latin typeface="Calibri"/>
                <a:ea typeface="Calibri"/>
                <a:cs typeface="Calibri"/>
                <a:sym typeface="Calibri"/>
              </a:rPr>
              <a:t> studies reporting effect of HSD in </a:t>
            </a:r>
            <a:r>
              <a:rPr lang="en-US" sz="2000" b="1" i="1" dirty="0" smtClean="0">
                <a:solidFill>
                  <a:schemeClr val="dk1"/>
                </a:solidFill>
                <a:latin typeface="Calibri"/>
                <a:ea typeface="Calibri"/>
                <a:cs typeface="Calibri"/>
                <a:sym typeface="Calibri"/>
              </a:rPr>
              <a:t>Drosophila</a:t>
            </a:r>
            <a:endParaRPr kumimoji="0" lang="en-US" sz="20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15" name="Shape 188"/>
          <p:cNvSpPr txBox="1"/>
          <p:nvPr/>
        </p:nvSpPr>
        <p:spPr>
          <a:xfrm>
            <a:off x="0" y="5181600"/>
            <a:ext cx="9144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algn="ctr"/>
            <a:r>
              <a:rPr lang="en-US" sz="2000" b="1" dirty="0" smtClean="0">
                <a:latin typeface="+mj-lt"/>
                <a:cs typeface="Times New Roman" pitchFamily="18" charset="0"/>
              </a:rPr>
              <a:t>Conclusion 2a: 	Transcriptomic analysis shows concordance with other HSD effect studies in </a:t>
            </a:r>
            <a:r>
              <a:rPr lang="en-US" sz="2000" b="1" i="1" dirty="0" smtClean="0">
                <a:latin typeface="+mj-lt"/>
                <a:cs typeface="Times New Roman" pitchFamily="18" charset="0"/>
              </a:rPr>
              <a:t>Drosophila</a:t>
            </a:r>
            <a:endParaRPr lang="en-US" sz="20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0"/>
          <p:cNvSpPr txBox="1">
            <a:spLocks/>
          </p:cNvSpPr>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ct val="0"/>
              </a:spcBef>
              <a:spcAft>
                <a:spcPts val="0"/>
              </a:spcAft>
              <a:buClrTx/>
              <a:buSzPct val="25000"/>
              <a:buFontTx/>
              <a:buNone/>
              <a:tabLst/>
              <a:defRPr/>
            </a:pPr>
            <a:r>
              <a:rPr lang="en-US" sz="2400" b="1" noProof="0" dirty="0" smtClean="0">
                <a:solidFill>
                  <a:schemeClr val="dk1"/>
                </a:solidFill>
                <a:latin typeface="Calibri"/>
                <a:ea typeface="Calibri"/>
                <a:cs typeface="Calibri"/>
                <a:sym typeface="Calibri"/>
              </a:rPr>
              <a:t>Conclusion</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
        <p:nvSpPr>
          <p:cNvPr id="3" name="Shape 230"/>
          <p:cNvSpPr txBox="1">
            <a:spLocks/>
          </p:cNvSpPr>
          <p:nvPr/>
        </p:nvSpPr>
        <p:spPr>
          <a:xfrm>
            <a:off x="381000" y="838200"/>
            <a:ext cx="8382000" cy="7620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pPr marL="0" marR="0" lvl="0" indent="0" defTabSz="914400" rtl="0" eaLnBrk="1" fontAlgn="auto" latinLnBrk="0" hangingPunct="1">
              <a:lnSpc>
                <a:spcPct val="100000"/>
              </a:lnSpc>
              <a:spcBef>
                <a:spcPct val="0"/>
              </a:spcBef>
              <a:spcAft>
                <a:spcPts val="0"/>
              </a:spcAft>
              <a:buClrTx/>
              <a:buSzPct val="25000"/>
              <a:buFontTx/>
              <a:buNone/>
              <a:tabLst/>
              <a:defRPr/>
            </a:pPr>
            <a:r>
              <a:rPr kumimoji="0" lang="en-US" sz="2000" b="1" i="0" u="none" strike="noStrike" kern="1200" cap="none" spc="0" normalizeH="0" baseline="0" noProof="0" dirty="0" smtClean="0">
                <a:ln>
                  <a:noFill/>
                </a:ln>
                <a:solidFill>
                  <a:schemeClr val="bg1"/>
                </a:solidFill>
                <a:effectLst/>
                <a:uLnTx/>
                <a:uFillTx/>
                <a:latin typeface="+mj-lt"/>
                <a:ea typeface="Calibri"/>
                <a:cs typeface="Times New Roman" pitchFamily="18" charset="0"/>
                <a:sym typeface="Calibri"/>
              </a:rPr>
              <a:t>1a: 	High sugar diet affects</a:t>
            </a:r>
            <a:r>
              <a:rPr kumimoji="0" lang="en-US" sz="2000" b="1" i="0" u="none" strike="noStrike" kern="1200" cap="none" spc="0" normalizeH="0" noProof="0" dirty="0" smtClean="0">
                <a:ln>
                  <a:noFill/>
                </a:ln>
                <a:solidFill>
                  <a:schemeClr val="bg1"/>
                </a:solidFill>
                <a:effectLst/>
                <a:uLnTx/>
                <a:uFillTx/>
                <a:latin typeface="+mj-lt"/>
                <a:ea typeface="Calibri"/>
                <a:cs typeface="Times New Roman" pitchFamily="18" charset="0"/>
                <a:sym typeface="Calibri"/>
              </a:rPr>
              <a:t> the metabolite parameters in F0 flies</a:t>
            </a:r>
            <a:endParaRPr kumimoji="0" lang="en-US" sz="2000" b="1" i="0" u="none" strike="noStrike" kern="1200" cap="none" spc="0" normalizeH="0" baseline="0" noProof="0" dirty="0">
              <a:ln>
                <a:noFill/>
              </a:ln>
              <a:solidFill>
                <a:schemeClr val="bg1"/>
              </a:solidFill>
              <a:effectLst/>
              <a:uLnTx/>
              <a:uFillTx/>
              <a:latin typeface="+mj-lt"/>
              <a:ea typeface="Calibri"/>
              <a:cs typeface="Times New Roman" pitchFamily="18" charset="0"/>
              <a:sym typeface="Calibri"/>
            </a:endParaRPr>
          </a:p>
        </p:txBody>
      </p:sp>
      <p:sp>
        <p:nvSpPr>
          <p:cNvPr id="4" name="Shape 188"/>
          <p:cNvSpPr txBox="1"/>
          <p:nvPr/>
        </p:nvSpPr>
        <p:spPr>
          <a:xfrm>
            <a:off x="381000" y="1981200"/>
            <a:ext cx="8382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r>
              <a:rPr lang="en-US" sz="2000" b="1" dirty="0" smtClean="0">
                <a:latin typeface="+mj-lt"/>
                <a:cs typeface="Times New Roman" pitchFamily="18" charset="0"/>
              </a:rPr>
              <a:t>1b: 	Exposure of HSD in F0 males affects the metabolite phenotype in F1 	and F2 generation</a:t>
            </a:r>
            <a:endParaRPr lang="en-US" sz="2000" b="1" dirty="0">
              <a:latin typeface="+mj-lt"/>
              <a:cs typeface="Times New Roman" pitchFamily="18" charset="0"/>
            </a:endParaRPr>
          </a:p>
        </p:txBody>
      </p:sp>
      <p:sp>
        <p:nvSpPr>
          <p:cNvPr id="5" name="Shape 188"/>
          <p:cNvSpPr txBox="1"/>
          <p:nvPr/>
        </p:nvSpPr>
        <p:spPr>
          <a:xfrm>
            <a:off x="228600" y="3048000"/>
            <a:ext cx="8763000" cy="8382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r>
              <a:rPr lang="en-US" sz="2000" b="1" dirty="0" smtClean="0">
                <a:latin typeface="+mj-lt"/>
                <a:cs typeface="Times New Roman" pitchFamily="18" charset="0"/>
              </a:rPr>
              <a:t>2a1: 	   Exposure of HSD in F0 progeny significantly affects transcriptomic 		profile with enrichment of energy metabolism and epigenetic processes.</a:t>
            </a:r>
            <a:endParaRPr lang="en-US" sz="2000" b="1" dirty="0">
              <a:latin typeface="+mj-lt"/>
              <a:cs typeface="Times New Roman" pitchFamily="18" charset="0"/>
            </a:endParaRPr>
          </a:p>
        </p:txBody>
      </p:sp>
      <p:sp>
        <p:nvSpPr>
          <p:cNvPr id="6" name="Shape 188"/>
          <p:cNvSpPr txBox="1"/>
          <p:nvPr/>
        </p:nvSpPr>
        <p:spPr>
          <a:xfrm>
            <a:off x="381000" y="4343400"/>
            <a:ext cx="8382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r>
              <a:rPr lang="en-US" sz="2000" b="1" dirty="0" smtClean="0">
                <a:latin typeface="+mj-lt"/>
                <a:cs typeface="Times New Roman" pitchFamily="18" charset="0"/>
              </a:rPr>
              <a:t>2a2: 	Human comparison shows gene enrichment of metabolic 	diseases in HSD fed flies</a:t>
            </a:r>
            <a:endParaRPr lang="en-US" sz="2000" b="1" dirty="0">
              <a:latin typeface="+mj-lt"/>
              <a:cs typeface="Times New Roman" pitchFamily="18" charset="0"/>
            </a:endParaRPr>
          </a:p>
        </p:txBody>
      </p:sp>
      <p:sp>
        <p:nvSpPr>
          <p:cNvPr id="7" name="Shape 188"/>
          <p:cNvSpPr txBox="1"/>
          <p:nvPr/>
        </p:nvSpPr>
        <p:spPr>
          <a:xfrm>
            <a:off x="381000" y="5486400"/>
            <a:ext cx="8382000" cy="6858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5" tIns="45700" rIns="91425" bIns="45700" anchor="ctr" anchorCtr="0">
            <a:noAutofit/>
          </a:bodyPr>
          <a:lstStyle/>
          <a:p>
            <a:r>
              <a:rPr lang="en-US" sz="2000" b="1" dirty="0" smtClean="0">
                <a:latin typeface="+mj-lt"/>
                <a:cs typeface="Times New Roman" pitchFamily="18" charset="0"/>
              </a:rPr>
              <a:t>2a3:	Transcriptomic analysis shows concordance with other HSD related  	studies reported in </a:t>
            </a:r>
            <a:r>
              <a:rPr lang="en-US" sz="2000" b="1" i="1" dirty="0" smtClean="0">
                <a:latin typeface="+mj-lt"/>
                <a:cs typeface="Times New Roman" pitchFamily="18" charset="0"/>
              </a:rPr>
              <a:t>Drosophila</a:t>
            </a:r>
            <a:endParaRPr lang="en-US" sz="2000" b="1" dirty="0">
              <a:latin typeface="+mj-lt"/>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lvl="0" algn="ctr">
              <a:buSzPct val="25000"/>
            </a:pPr>
            <a:r>
              <a:rPr lang="en-US" sz="2400" b="1" dirty="0" smtClean="0">
                <a:solidFill>
                  <a:schemeClr val="dk1"/>
                </a:solidFill>
                <a:ea typeface="Calibri"/>
                <a:cs typeface="Calibri"/>
                <a:sym typeface="Calibri"/>
              </a:rPr>
              <a:t>Recent studies in epigenetic inheritance</a:t>
            </a:r>
            <a:endParaRPr lang="en-US" sz="2400" b="1" dirty="0">
              <a:solidFill>
                <a:schemeClr val="dk1"/>
              </a:solidFill>
              <a:ea typeface="Calibri"/>
              <a:cs typeface="Calibri"/>
              <a:sym typeface="Calibri"/>
            </a:endParaRPr>
          </a:p>
        </p:txBody>
      </p:sp>
      <p:grpSp>
        <p:nvGrpSpPr>
          <p:cNvPr id="15" name="Group 14"/>
          <p:cNvGrpSpPr/>
          <p:nvPr/>
        </p:nvGrpSpPr>
        <p:grpSpPr>
          <a:xfrm>
            <a:off x="2307021" y="4840605"/>
            <a:ext cx="6455979" cy="1864995"/>
            <a:chOff x="2307021" y="4840605"/>
            <a:chExt cx="6455979" cy="1864995"/>
          </a:xfrm>
        </p:grpSpPr>
        <p:pic>
          <p:nvPicPr>
            <p:cNvPr id="1026" name="Picture 2" descr="D:\Dropbox\DAC-II\slide preparation\6.JPG"/>
            <p:cNvPicPr>
              <a:picLocks noChangeAspect="1" noChangeArrowheads="1"/>
            </p:cNvPicPr>
            <p:nvPr/>
          </p:nvPicPr>
          <p:blipFill>
            <a:blip r:embed="rId3" cstate="print"/>
            <a:srcRect l="8743" t="44231" r="16315"/>
            <a:stretch>
              <a:fillRect/>
            </a:stretch>
          </p:blipFill>
          <p:spPr bwMode="auto">
            <a:xfrm>
              <a:off x="2307021" y="4840605"/>
              <a:ext cx="6455979" cy="1560195"/>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5562600" y="6336268"/>
              <a:ext cx="3193503" cy="369332"/>
            </a:xfrm>
            <a:prstGeom prst="rect">
              <a:avLst/>
            </a:prstGeom>
          </p:spPr>
          <p:txBody>
            <a:bodyPr wrap="none">
              <a:spAutoFit/>
            </a:bodyPr>
            <a:lstStyle/>
            <a:p>
              <a:r>
                <a:rPr lang="en-US" dirty="0" smtClean="0"/>
                <a:t>Cell. 2014 Dec 4;159(6):1352-64</a:t>
              </a:r>
              <a:endParaRPr lang="en-US" dirty="0"/>
            </a:p>
          </p:txBody>
        </p:sp>
      </p:grpSp>
      <p:grpSp>
        <p:nvGrpSpPr>
          <p:cNvPr id="17" name="Group 16"/>
          <p:cNvGrpSpPr/>
          <p:nvPr/>
        </p:nvGrpSpPr>
        <p:grpSpPr>
          <a:xfrm>
            <a:off x="1066800" y="2819400"/>
            <a:ext cx="6098147" cy="1828800"/>
            <a:chOff x="1066800" y="2819400"/>
            <a:chExt cx="6098147" cy="1828800"/>
          </a:xfrm>
        </p:grpSpPr>
        <p:grpSp>
          <p:nvGrpSpPr>
            <p:cNvPr id="13" name="Group 12"/>
            <p:cNvGrpSpPr/>
            <p:nvPr/>
          </p:nvGrpSpPr>
          <p:grpSpPr>
            <a:xfrm>
              <a:off x="1066800" y="2819400"/>
              <a:ext cx="6096000" cy="1447800"/>
              <a:chOff x="2362200" y="2514600"/>
              <a:chExt cx="7315200" cy="1819894"/>
            </a:xfrm>
          </p:grpSpPr>
          <p:pic>
            <p:nvPicPr>
              <p:cNvPr id="12" name="Picture 7" descr="D:\Dropbox\DAC-II\slide preparation\5.JPG"/>
              <p:cNvPicPr>
                <a:picLocks noChangeAspect="1" noChangeArrowheads="1"/>
              </p:cNvPicPr>
              <p:nvPr/>
            </p:nvPicPr>
            <p:blipFill>
              <a:blip r:embed="rId4" cstate="print"/>
              <a:srcRect b="73961"/>
              <a:stretch>
                <a:fillRect/>
              </a:stretch>
            </p:blipFill>
            <p:spPr bwMode="auto">
              <a:xfrm>
                <a:off x="2362200" y="2514600"/>
                <a:ext cx="7315200" cy="533400"/>
              </a:xfrm>
              <a:prstGeom prst="rect">
                <a:avLst/>
              </a:prstGeom>
              <a:ln>
                <a:noFill/>
              </a:ln>
              <a:effectLst>
                <a:outerShdw blurRad="292100" dist="139700" dir="2700000" algn="tl" rotWithShape="0">
                  <a:srgbClr val="333333">
                    <a:alpha val="65000"/>
                  </a:srgbClr>
                </a:outerShdw>
              </a:effectLst>
            </p:spPr>
          </p:pic>
          <p:pic>
            <p:nvPicPr>
              <p:cNvPr id="1031" name="Picture 7" descr="D:\Dropbox\DAC-II\slide preparation\5.JPG"/>
              <p:cNvPicPr>
                <a:picLocks noChangeAspect="1" noChangeArrowheads="1"/>
              </p:cNvPicPr>
              <p:nvPr/>
            </p:nvPicPr>
            <p:blipFill>
              <a:blip r:embed="rId4" cstate="print"/>
              <a:srcRect t="33478"/>
              <a:stretch>
                <a:fillRect/>
              </a:stretch>
            </p:blipFill>
            <p:spPr bwMode="auto">
              <a:xfrm>
                <a:off x="2362200" y="2971800"/>
                <a:ext cx="7315200" cy="1362694"/>
              </a:xfrm>
              <a:prstGeom prst="rect">
                <a:avLst/>
              </a:prstGeom>
              <a:ln>
                <a:noFill/>
              </a:ln>
              <a:effectLst>
                <a:outerShdw blurRad="292100" dist="139700" dir="2700000" algn="tl" rotWithShape="0">
                  <a:srgbClr val="333333">
                    <a:alpha val="65000"/>
                  </a:srgbClr>
                </a:outerShdw>
              </a:effectLst>
            </p:spPr>
          </p:pic>
        </p:grpSp>
        <p:sp>
          <p:nvSpPr>
            <p:cNvPr id="16" name="Rectangle 15"/>
            <p:cNvSpPr/>
            <p:nvPr/>
          </p:nvSpPr>
          <p:spPr>
            <a:xfrm>
              <a:off x="3200400" y="4278868"/>
              <a:ext cx="3964547" cy="369332"/>
            </a:xfrm>
            <a:prstGeom prst="rect">
              <a:avLst/>
            </a:prstGeom>
          </p:spPr>
          <p:txBody>
            <a:bodyPr wrap="none">
              <a:spAutoFit/>
            </a:bodyPr>
            <a:lstStyle/>
            <a:p>
              <a:r>
                <a:rPr lang="en-US" dirty="0" smtClean="0"/>
                <a:t>Dis Model Mech. 2013 Sep;6(5):1123-32</a:t>
              </a:r>
              <a:endParaRPr lang="en-US" dirty="0"/>
            </a:p>
          </p:txBody>
        </p:sp>
      </p:grpSp>
      <p:grpSp>
        <p:nvGrpSpPr>
          <p:cNvPr id="19" name="Group 18"/>
          <p:cNvGrpSpPr/>
          <p:nvPr/>
        </p:nvGrpSpPr>
        <p:grpSpPr>
          <a:xfrm>
            <a:off x="228600" y="956854"/>
            <a:ext cx="6749380" cy="1710146"/>
            <a:chOff x="228600" y="956854"/>
            <a:chExt cx="6749380" cy="1710146"/>
          </a:xfrm>
        </p:grpSpPr>
        <p:pic>
          <p:nvPicPr>
            <p:cNvPr id="1032" name="Picture 8" descr="D:\Dropbox\DAC-II\slide preparation\4.JPG"/>
            <p:cNvPicPr>
              <a:picLocks noChangeAspect="1" noChangeArrowheads="1"/>
            </p:cNvPicPr>
            <p:nvPr/>
          </p:nvPicPr>
          <p:blipFill>
            <a:blip r:embed="rId5" cstate="print"/>
            <a:srcRect/>
            <a:stretch>
              <a:fillRect/>
            </a:stretch>
          </p:blipFill>
          <p:spPr bwMode="auto">
            <a:xfrm>
              <a:off x="228600" y="956854"/>
              <a:ext cx="6749380" cy="1329146"/>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3318804" y="2297668"/>
              <a:ext cx="3657600" cy="369332"/>
            </a:xfrm>
            <a:prstGeom prst="rect">
              <a:avLst/>
            </a:prstGeom>
          </p:spPr>
          <p:txBody>
            <a:bodyPr wrap="square">
              <a:spAutoFit/>
            </a:bodyPr>
            <a:lstStyle/>
            <a:p>
              <a:pPr algn="r"/>
              <a:r>
                <a:rPr lang="en-US" dirty="0" smtClean="0"/>
                <a:t>Cell Metabolism, February 9, 2016 </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6062834"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b="1" dirty="0" smtClean="0">
                <a:solidFill>
                  <a:schemeClr val="bg1">
                    <a:lumMod val="65000"/>
                  </a:schemeClr>
                </a:solidFill>
                <a:ea typeface="Calibri"/>
                <a:cs typeface="Times New Roman" pitchFamily="18" charset="0"/>
                <a:sym typeface="Calibri"/>
              </a:rPr>
              <a:t>a)  Does high-sugar </a:t>
            </a:r>
            <a:r>
              <a:rPr lang="en-US" sz="2000" b="1" dirty="0">
                <a:solidFill>
                  <a:schemeClr val="bg1">
                    <a:lumMod val="65000"/>
                  </a:schemeClr>
                </a:solidFill>
                <a:ea typeface="Calibri"/>
                <a:cs typeface="Times New Roman" pitchFamily="18" charset="0"/>
                <a:sym typeface="Calibri"/>
              </a:rPr>
              <a:t>diet </a:t>
            </a:r>
            <a:r>
              <a:rPr lang="en-US" sz="2000" b="1" dirty="0" smtClean="0">
                <a:solidFill>
                  <a:schemeClr val="bg1">
                    <a:lumMod val="65000"/>
                  </a:schemeClr>
                </a:solidFill>
                <a:ea typeface="Calibri"/>
                <a:cs typeface="Times New Roman" pitchFamily="18" charset="0"/>
                <a:sym typeface="Calibri"/>
              </a:rPr>
              <a:t>perturb</a:t>
            </a:r>
            <a:r>
              <a:rPr lang="en-US" sz="2000" b="1" dirty="0">
                <a:solidFill>
                  <a:schemeClr val="bg1">
                    <a:lumMod val="65000"/>
                  </a:schemeClr>
                </a:solidFill>
                <a:ea typeface="Calibri"/>
                <a:cs typeface="Times New Roman" pitchFamily="18" charset="0"/>
                <a:sym typeface="Calibri"/>
              </a:rPr>
              <a:t> </a:t>
            </a:r>
            <a:r>
              <a:rPr lang="en-US" sz="2000" b="1" dirty="0" smtClean="0">
                <a:solidFill>
                  <a:schemeClr val="bg1">
                    <a:lumMod val="65000"/>
                  </a:schemeClr>
                </a:solidFill>
                <a:ea typeface="Calibri"/>
                <a:cs typeface="Times New Roman" pitchFamily="18" charset="0"/>
                <a:sym typeface="Calibri"/>
              </a:rPr>
              <a:t>metabolite</a:t>
            </a:r>
          </a:p>
          <a:p>
            <a:pPr marL="457200" lvl="0" indent="-457200" rtl="0">
              <a:lnSpc>
                <a:spcPct val="115000"/>
              </a:lnSpc>
              <a:spcBef>
                <a:spcPts val="0"/>
              </a:spcBef>
            </a:pPr>
            <a:r>
              <a:rPr lang="en-US" sz="2000" b="1" dirty="0" smtClean="0">
                <a:solidFill>
                  <a:schemeClr val="bg1">
                    <a:lumMod val="65000"/>
                  </a:schemeClr>
                </a:solidFill>
                <a:ea typeface="Calibri"/>
                <a:cs typeface="Times New Roman" pitchFamily="18" charset="0"/>
                <a:sym typeface="Calibri"/>
              </a:rPr>
              <a:t>	      levels ?</a:t>
            </a:r>
          </a:p>
          <a:p>
            <a:pPr marL="914400" lvl="1" indent="-457200">
              <a:lnSpc>
                <a:spcPct val="115000"/>
              </a:lnSpc>
            </a:pPr>
            <a:r>
              <a:rPr lang="en-US" sz="2000" b="1" dirty="0" smtClean="0">
                <a:solidFill>
                  <a:schemeClr val="bg1">
                    <a:lumMod val="65000"/>
                  </a:schemeClr>
                </a:solidFill>
                <a:ea typeface="Calibri"/>
                <a:cs typeface="Times New Roman" pitchFamily="18" charset="0"/>
                <a:sym typeface="Calibri"/>
              </a:rPr>
              <a:t>b) Does such metabolite perturbation persist</a:t>
            </a:r>
          </a:p>
          <a:p>
            <a:pPr marL="914400" lvl="1" indent="-457200">
              <a:lnSpc>
                <a:spcPct val="115000"/>
              </a:lnSpc>
            </a:pPr>
            <a:r>
              <a:rPr lang="en-US" sz="2000" b="1" dirty="0" smtClean="0">
                <a:solidFill>
                  <a:schemeClr val="bg1">
                    <a:lumMod val="65000"/>
                  </a:schemeClr>
                </a:solidFill>
                <a:ea typeface="Calibri"/>
                <a:cs typeface="Times New Roman" pitchFamily="18" charset="0"/>
                <a:sym typeface="Calibri"/>
              </a:rPr>
              <a:t>     in next generations?</a:t>
            </a:r>
          </a:p>
          <a:p>
            <a:pPr lvl="1">
              <a:lnSpc>
                <a:spcPct val="115000"/>
              </a:lnSpc>
            </a:pPr>
            <a:endParaRPr lang="en-US" sz="2000" dirty="0" smtClean="0">
              <a:solidFill>
                <a:schemeClr val="bg1">
                  <a:lumMod val="65000"/>
                </a:schemeClr>
              </a:solidFill>
              <a:ea typeface="Calibri"/>
              <a:cs typeface="Times New Roman" pitchFamily="18" charset="0"/>
              <a:sym typeface="Calibri"/>
            </a:endParaRPr>
          </a:p>
          <a:p>
            <a:pPr marL="457200" lvl="0" indent="-457200" rtl="0">
              <a:lnSpc>
                <a:spcPct val="115000"/>
              </a:lnSpc>
              <a:spcBef>
                <a:spcPts val="0"/>
              </a:spcBef>
              <a:buFont typeface="+mj-lt"/>
              <a:buAutoNum type="arabicPeriod" startAt="2"/>
            </a:pPr>
            <a:r>
              <a:rPr lang="en-US" sz="2000" b="1" dirty="0" smtClean="0">
                <a:solidFill>
                  <a:schemeClr val="bg1">
                    <a:lumMod val="65000"/>
                  </a:schemeClr>
                </a:solidFill>
                <a:ea typeface="Calibri"/>
                <a:cs typeface="Times New Roman" pitchFamily="18" charset="0"/>
                <a:sym typeface="Calibri"/>
              </a:rPr>
              <a:t>a) Does high-sugar diet affect transcriptome</a:t>
            </a:r>
          </a:p>
          <a:p>
            <a:pPr marL="457200" lvl="0" indent="-457200" rtl="0">
              <a:lnSpc>
                <a:spcPct val="115000"/>
              </a:lnSpc>
              <a:spcBef>
                <a:spcPts val="0"/>
              </a:spcBef>
            </a:pPr>
            <a:r>
              <a:rPr lang="en-US" sz="2000" b="1" dirty="0" smtClean="0">
                <a:solidFill>
                  <a:schemeClr val="bg1">
                    <a:lumMod val="65000"/>
                  </a:schemeClr>
                </a:solidFill>
                <a:ea typeface="Calibri"/>
                <a:cs typeface="Times New Roman" pitchFamily="18" charset="0"/>
                <a:sym typeface="Calibri"/>
              </a:rPr>
              <a:t>	     profile of exposed generation?</a:t>
            </a:r>
          </a:p>
          <a:p>
            <a:pPr marL="457200" lvl="0" indent="-457200" rtl="0">
              <a:lnSpc>
                <a:spcPct val="115000"/>
              </a:lnSpc>
              <a:spcBef>
                <a:spcPts val="0"/>
              </a:spcBef>
            </a:pPr>
            <a:r>
              <a:rPr lang="en-US" sz="2000" dirty="0" smtClean="0">
                <a:solidFill>
                  <a:schemeClr val="bg1">
                    <a:lumMod val="65000"/>
                  </a:schemeClr>
                </a:solidFill>
                <a:ea typeface="Calibri"/>
                <a:cs typeface="Times New Roman" pitchFamily="18" charset="0"/>
                <a:sym typeface="Calibri"/>
              </a:rPr>
              <a:t>	</a:t>
            </a:r>
            <a:r>
              <a:rPr lang="en-US" sz="2000" b="1" dirty="0" smtClean="0">
                <a:solidFill>
                  <a:srgbClr val="FF0000"/>
                </a:solidFill>
                <a:ea typeface="Calibri"/>
                <a:cs typeface="Times New Roman" pitchFamily="18" charset="0"/>
                <a:sym typeface="Calibri"/>
              </a:rPr>
              <a:t>b) as well as in next generations?</a:t>
            </a:r>
            <a:endParaRPr lang="en-US" sz="2000" b="1" dirty="0">
              <a:solidFill>
                <a:srgbClr val="FF0000"/>
              </a:solidFill>
              <a:ea typeface="Calibri"/>
              <a:cs typeface="Times New Roman" pitchFamily="18" charset="0"/>
              <a:sym typeface="Calibri"/>
            </a:endParaRPr>
          </a:p>
          <a:p>
            <a:pPr marL="457200" lvl="0" indent="-457200" rtl="0">
              <a:lnSpc>
                <a:spcPct val="115000"/>
              </a:lnSpc>
              <a:spcBef>
                <a:spcPts val="0"/>
              </a:spcBef>
              <a:buAutoNum type="arabicPeriod"/>
            </a:pPr>
            <a:endParaRPr lang="en-US" sz="2000" b="1" dirty="0" smtClean="0">
              <a:solidFill>
                <a:srgbClr val="FF0000"/>
              </a:solidFill>
              <a:ea typeface="Calibri"/>
              <a:cs typeface="Times New Roman" pitchFamily="18" charset="0"/>
              <a:sym typeface="Calibri"/>
            </a:endParaRPr>
          </a:p>
          <a:p>
            <a:pPr marL="457200" lvl="0" indent="-457200" rtl="0">
              <a:lnSpc>
                <a:spcPct val="115000"/>
              </a:lnSpc>
              <a:spcBef>
                <a:spcPts val="0"/>
              </a:spcBef>
              <a:buFont typeface="+mj-lt"/>
              <a:buAutoNum type="arabicPeriod" startAt="3"/>
            </a:pPr>
            <a:r>
              <a:rPr lang="en-US" sz="2000" b="1" dirty="0" smtClean="0">
                <a:solidFill>
                  <a:srgbClr val="FF0000"/>
                </a:solidFill>
                <a:ea typeface="Calibri"/>
                <a:cs typeface="Times New Roman" pitchFamily="18" charset="0"/>
                <a:sym typeface="Calibri"/>
              </a:rPr>
              <a:t>How information transfers along the subsequent generations?</a:t>
            </a: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Control Diet</a:t>
                  </a: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pic>
        <p:nvPicPr>
          <p:cNvPr id="24"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2668098"/>
            <a:ext cx="381000" cy="379902"/>
          </a:xfrm>
          <a:prstGeom prst="rect">
            <a:avLst/>
          </a:prstGeom>
          <a:noFill/>
          <a:ln w="9525">
            <a:noFill/>
            <a:miter lim="800000"/>
            <a:headEnd/>
            <a:tailEnd/>
          </a:ln>
          <a:effectLst/>
        </p:spPr>
      </p:pic>
      <p:pic>
        <p:nvPicPr>
          <p:cNvPr id="2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3353898"/>
            <a:ext cx="381000" cy="379902"/>
          </a:xfrm>
          <a:prstGeom prst="rect">
            <a:avLst/>
          </a:prstGeom>
          <a:noFill/>
          <a:ln w="9525">
            <a:noFill/>
            <a:miter lim="800000"/>
            <a:headEnd/>
            <a:tailEnd/>
          </a:ln>
          <a:effectLst/>
        </p:spPr>
      </p:pic>
      <p:pic>
        <p:nvPicPr>
          <p:cNvPr id="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9600" y="4343400"/>
            <a:ext cx="381000" cy="379902"/>
          </a:xfrm>
          <a:prstGeom prst="rect">
            <a:avLst/>
          </a:prstGeom>
          <a:noFill/>
          <a:ln w="9525">
            <a:noFill/>
            <a:miter lim="800000"/>
            <a:headEnd/>
            <a:tailEnd/>
          </a:ln>
          <a:effectLst/>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600200"/>
            <a:ext cx="7620000" cy="2554545"/>
          </a:xfrm>
          <a:prstGeom prst="rect">
            <a:avLst/>
          </a:prstGeom>
          <a:noFill/>
        </p:spPr>
        <p:txBody>
          <a:bodyPr wrap="square" rtlCol="0">
            <a:spAutoFit/>
          </a:bodyPr>
          <a:lstStyle/>
          <a:p>
            <a:pPr marL="457200" indent="-457200"/>
            <a:r>
              <a:rPr lang="en-US" sz="2000" dirty="0" smtClean="0">
                <a:latin typeface="Times New Roman" pitchFamily="18" charset="0"/>
                <a:cs typeface="Times New Roman" pitchFamily="18" charset="0"/>
              </a:rPr>
              <a:t>1.	</a:t>
            </a:r>
            <a:r>
              <a:rPr lang="en-US" sz="2000" dirty="0" err="1" smtClean="0">
                <a:latin typeface="Times New Roman" pitchFamily="18" charset="0"/>
                <a:cs typeface="Times New Roman" pitchFamily="18" charset="0"/>
              </a:rPr>
              <a:t>Transcriptomic</a:t>
            </a:r>
            <a:r>
              <a:rPr lang="en-US" sz="2000" dirty="0" smtClean="0">
                <a:latin typeface="Times New Roman" pitchFamily="18" charset="0"/>
                <a:cs typeface="Times New Roman" pitchFamily="18" charset="0"/>
              </a:rPr>
              <a:t> analysis of F1 and F2 progeny</a:t>
            </a:r>
          </a:p>
          <a:p>
            <a:pPr marL="457200" indent="-457200">
              <a:buAutoNum type="arabicPeriod" startAt="2"/>
            </a:pPr>
            <a:endParaRPr lang="en-US" sz="2000" dirty="0" smtClean="0">
              <a:latin typeface="Times New Roman" pitchFamily="18" charset="0"/>
              <a:cs typeface="Times New Roman" pitchFamily="18" charset="0"/>
            </a:endParaRPr>
          </a:p>
          <a:p>
            <a:pPr marL="457200" indent="-457200">
              <a:buAutoNum type="arabicPeriod" startAt="2"/>
            </a:pPr>
            <a:r>
              <a:rPr lang="en-US" sz="2000" dirty="0" smtClean="0">
                <a:latin typeface="Times New Roman" pitchFamily="18" charset="0"/>
                <a:cs typeface="Times New Roman" pitchFamily="18" charset="0"/>
              </a:rPr>
              <a:t>Transcriptomic analysis of </a:t>
            </a:r>
          </a:p>
          <a:p>
            <a:pPr marL="1371600" lvl="2" indent="-457200">
              <a:buFontTx/>
              <a:buChar char="-"/>
            </a:pPr>
            <a:r>
              <a:rPr lang="en-US" sz="2000" dirty="0" smtClean="0">
                <a:latin typeface="Times New Roman" pitchFamily="18" charset="0"/>
                <a:cs typeface="Times New Roman" pitchFamily="18" charset="0"/>
              </a:rPr>
              <a:t>Hemolymph of HSD exposed F0 males</a:t>
            </a:r>
          </a:p>
          <a:p>
            <a:pPr marL="1371600" lvl="2" indent="-457200">
              <a:buFontTx/>
              <a:buChar char="-"/>
            </a:pPr>
            <a:r>
              <a:rPr lang="en-US" sz="2000" dirty="0" smtClean="0">
                <a:latin typeface="Times New Roman" pitchFamily="18" charset="0"/>
                <a:cs typeface="Times New Roman" pitchFamily="18" charset="0"/>
              </a:rPr>
              <a:t>Sperm of F0 HSD males</a:t>
            </a:r>
          </a:p>
          <a:p>
            <a:pPr marL="1371600" lvl="2" indent="-457200">
              <a:buFontTx/>
              <a:buChar char="-"/>
            </a:pPr>
            <a:r>
              <a:rPr lang="en-US" sz="2000" dirty="0" smtClean="0">
                <a:latin typeface="Times New Roman" pitchFamily="18" charset="0"/>
                <a:cs typeface="Times New Roman" pitchFamily="18" charset="0"/>
              </a:rPr>
              <a:t>F1 embryo obtained from:  HSD male X normal female</a:t>
            </a:r>
          </a:p>
          <a:p>
            <a:pPr marL="457200" indent="-457200"/>
            <a:endParaRPr lang="en-US" sz="2000" dirty="0" smtClean="0">
              <a:latin typeface="Times New Roman" pitchFamily="18" charset="0"/>
              <a:cs typeface="Times New Roman" pitchFamily="18" charset="0"/>
            </a:endParaRPr>
          </a:p>
          <a:p>
            <a:pPr marL="457200" indent="-457200">
              <a:buFont typeface="+mj-lt"/>
              <a:buAutoNum type="arabicPeriod" startAt="4"/>
            </a:pPr>
            <a:r>
              <a:rPr lang="en-US" sz="2000" dirty="0" smtClean="0">
                <a:latin typeface="Times New Roman" pitchFamily="18" charset="0"/>
                <a:cs typeface="Times New Roman" pitchFamily="18" charset="0"/>
              </a:rPr>
              <a:t>Meta-analysis of F0 to F2 pathway and network data</a:t>
            </a:r>
          </a:p>
        </p:txBody>
      </p:sp>
      <p:sp>
        <p:nvSpPr>
          <p:cNvPr id="4"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Future Plan</a:t>
            </a:r>
            <a:endParaRPr lang="en-US" sz="2800" b="1" i="0" u="none" strike="noStrike" cap="none" baseline="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15164"/>
            <a:ext cx="2220480" cy="400110"/>
          </a:xfrm>
          <a:prstGeom prst="rect">
            <a:avLst/>
          </a:prstGeom>
          <a:noFill/>
        </p:spPr>
        <p:txBody>
          <a:bodyPr wrap="none" rtlCol="0">
            <a:spAutoFit/>
          </a:bodyPr>
          <a:lstStyle/>
          <a:p>
            <a:r>
              <a:rPr lang="en-US" sz="2000" u="sng" dirty="0" smtClean="0">
                <a:solidFill>
                  <a:srgbClr val="3333FF"/>
                </a:solidFill>
                <a:latin typeface="Times New Roman" pitchFamily="18" charset="0"/>
                <a:cs typeface="Times New Roman" pitchFamily="18" charset="0"/>
              </a:rPr>
              <a:t>Acknowledgements</a:t>
            </a:r>
            <a:endParaRPr lang="en-US" sz="2000" u="sng" dirty="0">
              <a:solidFill>
                <a:srgbClr val="3333FF"/>
              </a:solidFill>
              <a:latin typeface="Times New Roman" pitchFamily="18" charset="0"/>
              <a:cs typeface="Times New Roman" pitchFamily="18" charset="0"/>
            </a:endParaRPr>
          </a:p>
        </p:txBody>
      </p:sp>
      <p:pic>
        <p:nvPicPr>
          <p:cNvPr id="3" name="Shape 84"/>
          <p:cNvPicPr preferRelativeResize="0"/>
          <p:nvPr/>
        </p:nvPicPr>
        <p:blipFill rotWithShape="1">
          <a:blip r:embed="rId2" cstate="print">
            <a:alphaModFix/>
          </a:blip>
          <a:srcRect/>
          <a:stretch/>
        </p:blipFill>
        <p:spPr>
          <a:xfrm>
            <a:off x="304800" y="5654041"/>
            <a:ext cx="2286000" cy="822959"/>
          </a:xfrm>
          <a:prstGeom prst="rect">
            <a:avLst/>
          </a:prstGeom>
          <a:noFill/>
          <a:ln w="28575" cap="flat">
            <a:solidFill>
              <a:srgbClr val="660066"/>
            </a:solidFill>
            <a:prstDash val="solid"/>
            <a:miter/>
            <a:headEnd type="none" w="med" len="med"/>
            <a:tailEnd type="none" w="med" len="med"/>
          </a:ln>
        </p:spPr>
      </p:pic>
      <p:pic>
        <p:nvPicPr>
          <p:cNvPr id="4" name="Shape 85"/>
          <p:cNvPicPr preferRelativeResize="0"/>
          <p:nvPr/>
        </p:nvPicPr>
        <p:blipFill rotWithShape="1">
          <a:blip r:embed="rId3" cstate="print">
            <a:alphaModFix/>
          </a:blip>
          <a:srcRect/>
          <a:stretch/>
        </p:blipFill>
        <p:spPr>
          <a:xfrm>
            <a:off x="6934200" y="5692687"/>
            <a:ext cx="1904999" cy="860513"/>
          </a:xfrm>
          <a:prstGeom prst="rect">
            <a:avLst/>
          </a:prstGeom>
          <a:noFill/>
          <a:ln w="9525" cap="flat">
            <a:solidFill>
              <a:schemeClr val="dk1"/>
            </a:solidFill>
            <a:prstDash val="solid"/>
            <a:round/>
            <a:headEnd type="none" w="med" len="med"/>
            <a:tailEnd type="none" w="med" len="med"/>
          </a:ln>
        </p:spPr>
      </p:pic>
      <p:sp>
        <p:nvSpPr>
          <p:cNvPr id="5" name="TextBox 4"/>
          <p:cNvSpPr txBox="1"/>
          <p:nvPr/>
        </p:nvSpPr>
        <p:spPr>
          <a:xfrm>
            <a:off x="838200" y="1447800"/>
            <a:ext cx="3657600" cy="3785652"/>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PhD supervisor:</a:t>
            </a:r>
          </a:p>
          <a:p>
            <a:r>
              <a:rPr lang="en-US" sz="2000" dirty="0" smtClean="0">
                <a:latin typeface="Times New Roman" pitchFamily="18" charset="0"/>
                <a:cs typeface="Times New Roman" pitchFamily="18" charset="0"/>
              </a:rPr>
              <a:t>Dr. Abhay Sharma</a:t>
            </a: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DAC Committee: </a:t>
            </a:r>
          </a:p>
          <a:p>
            <a:r>
              <a:rPr lang="en-US" sz="2000" dirty="0" smtClean="0">
                <a:latin typeface="Times New Roman" pitchFamily="18" charset="0"/>
                <a:cs typeface="Times New Roman" pitchFamily="18" charset="0"/>
              </a:rPr>
              <a:t>Dr. </a:t>
            </a:r>
            <a:r>
              <a:rPr lang="en-US" sz="2000" dirty="0" err="1" smtClean="0">
                <a:latin typeface="Times New Roman" pitchFamily="18" charset="0"/>
                <a:cs typeface="Times New Roman" pitchFamily="18" charset="0"/>
              </a:rPr>
              <a:t>Dwaipayan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Bharadwaj</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Dr. </a:t>
            </a:r>
            <a:r>
              <a:rPr lang="en-US" sz="2000" dirty="0" err="1" smtClean="0">
                <a:latin typeface="Times New Roman" pitchFamily="18" charset="0"/>
                <a:cs typeface="Times New Roman" pitchFamily="18" charset="0"/>
              </a:rPr>
              <a:t>Shantanu</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Sengupta</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Dr. Sridhar </a:t>
            </a:r>
            <a:r>
              <a:rPr lang="en-US" sz="2000" dirty="0" err="1" smtClean="0">
                <a:latin typeface="Times New Roman" pitchFamily="18" charset="0"/>
                <a:cs typeface="Times New Roman" pitchFamily="18" charset="0"/>
              </a:rPr>
              <a:t>Sivasubbu</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External Expert:</a:t>
            </a:r>
          </a:p>
          <a:p>
            <a:r>
              <a:rPr lang="en-US" sz="2000" dirty="0" smtClean="0">
                <a:latin typeface="Times New Roman" pitchFamily="18" charset="0"/>
                <a:cs typeface="Times New Roman" pitchFamily="18" charset="0"/>
              </a:rPr>
              <a:t>Prof. </a:t>
            </a:r>
            <a:r>
              <a:rPr lang="en-US" sz="2000" dirty="0" err="1" smtClean="0">
                <a:latin typeface="Times New Roman" pitchFamily="18" charset="0"/>
                <a:cs typeface="Times New Roman" pitchFamily="18" charset="0"/>
              </a:rPr>
              <a:t>Namita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Agrawal</a:t>
            </a:r>
            <a:endParaRPr lang="en-GB" sz="2000"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sp>
        <p:nvSpPr>
          <p:cNvPr id="6" name="TextBox 5"/>
          <p:cNvSpPr txBox="1"/>
          <p:nvPr/>
        </p:nvSpPr>
        <p:spPr>
          <a:xfrm>
            <a:off x="5486400" y="2057400"/>
            <a:ext cx="3657600" cy="2554545"/>
          </a:xfrm>
          <a:prstGeom prst="rect">
            <a:avLst/>
          </a:prstGeom>
          <a:noFill/>
        </p:spPr>
        <p:txBody>
          <a:bodyPr wrap="square" rtlCol="0">
            <a:spAutoFit/>
          </a:bodyPr>
          <a:lstStyle/>
          <a:p>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Director:</a:t>
            </a:r>
          </a:p>
          <a:p>
            <a:r>
              <a:rPr lang="en-US" sz="2000" dirty="0" smtClean="0">
                <a:latin typeface="Times New Roman" pitchFamily="18" charset="0"/>
                <a:cs typeface="Times New Roman" pitchFamily="18" charset="0"/>
              </a:rPr>
              <a:t>Dr. Rajesh </a:t>
            </a:r>
            <a:r>
              <a:rPr lang="en-US" sz="2000" dirty="0" err="1" smtClean="0">
                <a:latin typeface="Times New Roman" pitchFamily="18" charset="0"/>
                <a:cs typeface="Times New Roman" pitchFamily="18" charset="0"/>
              </a:rPr>
              <a:t>Gokhale</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Lab Members: </a:t>
            </a:r>
          </a:p>
          <a:p>
            <a:r>
              <a:rPr lang="en-US" sz="2000" dirty="0" smtClean="0">
                <a:latin typeface="Times New Roman" pitchFamily="18" charset="0"/>
                <a:cs typeface="Times New Roman" pitchFamily="18" charset="0"/>
              </a:rPr>
              <a:t>Mr. </a:t>
            </a:r>
            <a:r>
              <a:rPr lang="en-US" sz="2000" dirty="0" err="1" smtClean="0">
                <a:latin typeface="Times New Roman" pitchFamily="18" charset="0"/>
                <a:cs typeface="Times New Roman" pitchFamily="18" charset="0"/>
              </a:rPr>
              <a:t>Ameek</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Bhalla</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Mr. </a:t>
            </a:r>
            <a:r>
              <a:rPr lang="en-US" sz="2000" dirty="0" err="1" smtClean="0">
                <a:latin typeface="Times New Roman" pitchFamily="18" charset="0"/>
                <a:cs typeface="Times New Roman" pitchFamily="18" charset="0"/>
              </a:rPr>
              <a:t>Karunakar</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Pinreddy</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pic>
        <p:nvPicPr>
          <p:cNvPr id="340" name="Shape 340"/>
          <p:cNvPicPr preferRelativeResize="0"/>
          <p:nvPr/>
        </p:nvPicPr>
        <p:blipFill rotWithShape="1">
          <a:blip r:embed="rId3" cstate="print">
            <a:alphaModFix/>
          </a:blip>
          <a:srcRect/>
          <a:stretch/>
        </p:blipFill>
        <p:spPr>
          <a:xfrm>
            <a:off x="2133600" y="1295400"/>
            <a:ext cx="4876799" cy="36576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0" y="0"/>
            <a:ext cx="9144000" cy="685799"/>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900" b="1" i="0" u="none" strike="noStrike" cap="none" baseline="0" dirty="0">
                <a:solidFill>
                  <a:schemeClr val="dk1"/>
                </a:solidFill>
                <a:latin typeface="Calibri"/>
                <a:ea typeface="Calibri"/>
                <a:cs typeface="Calibri"/>
                <a:sym typeface="Calibri"/>
              </a:rPr>
              <a:t>How to prove </a:t>
            </a:r>
            <a:r>
              <a:rPr lang="en-US" sz="2900" b="1" i="0" u="none" strike="noStrike" cap="none" baseline="0" dirty="0" smtClean="0">
                <a:solidFill>
                  <a:schemeClr val="dk1"/>
                </a:solidFill>
                <a:latin typeface="Calibri"/>
                <a:ea typeface="Calibri"/>
                <a:cs typeface="Calibri"/>
                <a:sym typeface="Calibri"/>
              </a:rPr>
              <a:t>that</a:t>
            </a:r>
            <a:r>
              <a:rPr lang="en-US" sz="2900" b="1" i="0" u="none" strike="noStrike" cap="none" dirty="0" smtClean="0">
                <a:solidFill>
                  <a:schemeClr val="dk1"/>
                </a:solidFill>
                <a:latin typeface="Calibri"/>
                <a:ea typeface="Calibri"/>
                <a:cs typeface="Calibri"/>
                <a:sym typeface="Calibri"/>
              </a:rPr>
              <a:t> a change is</a:t>
            </a:r>
            <a:r>
              <a:rPr lang="en-US" sz="2900" b="1" i="0" u="none" strike="noStrike" cap="none" baseline="0" dirty="0" smtClean="0">
                <a:solidFill>
                  <a:schemeClr val="dk1"/>
                </a:solidFill>
                <a:latin typeface="Calibri"/>
                <a:ea typeface="Calibri"/>
                <a:cs typeface="Calibri"/>
                <a:sym typeface="Calibri"/>
              </a:rPr>
              <a:t> epigenetic and heritable?</a:t>
            </a:r>
            <a:endParaRPr lang="en-US" sz="2900" b="1" i="0" u="none" strike="noStrike" cap="none" baseline="0" dirty="0">
              <a:solidFill>
                <a:schemeClr val="dk1"/>
              </a:solidFill>
              <a:latin typeface="Calibri"/>
              <a:ea typeface="Calibri"/>
              <a:cs typeface="Calibri"/>
              <a:sym typeface="Calibri"/>
            </a:endParaRPr>
          </a:p>
        </p:txBody>
      </p:sp>
      <p:sp>
        <p:nvSpPr>
          <p:cNvPr id="104" name="Shape 10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pic>
        <p:nvPicPr>
          <p:cNvPr id="105" name="Shape 105"/>
          <p:cNvPicPr preferRelativeResize="0"/>
          <p:nvPr/>
        </p:nvPicPr>
        <p:blipFill>
          <a:blip r:embed="rId3" cstate="print">
            <a:alphaModFix/>
          </a:blip>
          <a:stretch>
            <a:fillRect/>
          </a:stretch>
        </p:blipFill>
        <p:spPr>
          <a:xfrm>
            <a:off x="1163537" y="1255283"/>
            <a:ext cx="6816925" cy="4688317"/>
          </a:xfrm>
          <a:prstGeom prst="rect">
            <a:avLst/>
          </a:prstGeom>
          <a:noFill/>
          <a:ln>
            <a:noFill/>
          </a:ln>
        </p:spPr>
      </p:pic>
      <p:sp>
        <p:nvSpPr>
          <p:cNvPr id="106" name="Shape 106"/>
          <p:cNvSpPr txBox="1"/>
          <p:nvPr/>
        </p:nvSpPr>
        <p:spPr>
          <a:xfrm>
            <a:off x="3956035" y="6172201"/>
            <a:ext cx="5173799" cy="685799"/>
          </a:xfrm>
          <a:prstGeom prst="rect">
            <a:avLst/>
          </a:prstGeom>
          <a:noFill/>
          <a:ln>
            <a:noFill/>
          </a:ln>
        </p:spPr>
        <p:txBody>
          <a:bodyPr lIns="91425" tIns="91425" rIns="91425" bIns="91425" anchor="ctr" anchorCtr="0">
            <a:noAutofit/>
          </a:bodyPr>
          <a:lstStyle/>
          <a:p>
            <a:pPr lvl="0" algn="r" rtl="0">
              <a:spcBef>
                <a:spcPts val="0"/>
              </a:spcBef>
              <a:buNone/>
            </a:pPr>
            <a:r>
              <a:rPr lang="en-US" sz="1200" dirty="0">
                <a:solidFill>
                  <a:schemeClr val="dk1"/>
                </a:solidFill>
                <a:latin typeface="Calibri"/>
                <a:ea typeface="Calibri"/>
                <a:cs typeface="Calibri"/>
                <a:sym typeface="Calibri"/>
              </a:rPr>
              <a:t>Adapted from Edith Heard and Robert </a:t>
            </a:r>
            <a:r>
              <a:rPr lang="en-US" sz="1200" dirty="0" err="1">
                <a:solidFill>
                  <a:schemeClr val="dk1"/>
                </a:solidFill>
                <a:latin typeface="Calibri"/>
                <a:ea typeface="Calibri"/>
                <a:cs typeface="Calibri"/>
                <a:sym typeface="Calibri"/>
              </a:rPr>
              <a:t>Martienssen</a:t>
            </a:r>
            <a:r>
              <a:rPr lang="en-US" sz="1200" dirty="0">
                <a:solidFill>
                  <a:schemeClr val="dk1"/>
                </a:solidFill>
                <a:latin typeface="Calibri"/>
                <a:ea typeface="Calibri"/>
                <a:cs typeface="Calibri"/>
                <a:sym typeface="Calibri"/>
              </a:rPr>
              <a:t>. (2014) </a:t>
            </a:r>
            <a:r>
              <a:rPr lang="en-US" sz="1200" i="1" dirty="0">
                <a:solidFill>
                  <a:schemeClr val="dk1"/>
                </a:solidFill>
                <a:latin typeface="Calibri"/>
                <a:ea typeface="Calibri"/>
                <a:cs typeface="Calibri"/>
                <a:sym typeface="Calibri"/>
              </a:rPr>
              <a:t>Cell</a:t>
            </a:r>
            <a:r>
              <a:rPr lang="en-US" sz="1200" dirty="0">
                <a:solidFill>
                  <a:schemeClr val="dk1"/>
                </a:solidFill>
                <a:latin typeface="Calibri"/>
                <a:ea typeface="Calibri"/>
                <a:cs typeface="Calibri"/>
                <a:sym typeface="Calibri"/>
              </a:rPr>
              <a:t>.</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Shape 3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graphicFrame>
        <p:nvGraphicFramePr>
          <p:cNvPr id="362" name="Shape 362"/>
          <p:cNvGraphicFramePr/>
          <p:nvPr/>
        </p:nvGraphicFramePr>
        <p:xfrm>
          <a:off x="457200" y="1600201"/>
          <a:ext cx="8382000" cy="4419625"/>
        </p:xfrm>
        <a:graphic>
          <a:graphicData uri="http://schemas.openxmlformats.org/drawingml/2006/table">
            <a:tbl>
              <a:tblPr>
                <a:noFill/>
              </a:tblPr>
              <a:tblGrid>
                <a:gridCol w="2022375"/>
                <a:gridCol w="1602625"/>
                <a:gridCol w="2378500"/>
                <a:gridCol w="2378500"/>
              </a:tblGrid>
              <a:tr h="522450">
                <a:tc>
                  <a:txBody>
                    <a:bodyPr/>
                    <a:lstStyle/>
                    <a:p>
                      <a:pPr marL="0" marR="0" lvl="0" indent="0" algn="ctr" rtl="0">
                        <a:spcBef>
                          <a:spcPts val="0"/>
                        </a:spcBef>
                        <a:buNone/>
                      </a:pPr>
                      <a:endParaRPr sz="1800" u="none" strike="noStrike" cap="none" baseline="0" dirty="0"/>
                    </a:p>
                  </a:txBody>
                  <a:tcPr marL="90525" marR="90525" marT="45275" marB="45275" anchor="ctr">
                    <a:solidFill>
                      <a:srgbClr val="8CB3E3"/>
                    </a:solidFill>
                  </a:tcPr>
                </a:tc>
                <a:tc>
                  <a:txBody>
                    <a:bodyPr/>
                    <a:lstStyle/>
                    <a:p>
                      <a:pPr marL="0" marR="0" lvl="0" indent="0" algn="ctr" rtl="0">
                        <a:spcBef>
                          <a:spcPts val="0"/>
                        </a:spcBef>
                        <a:buSzPct val="25000"/>
                        <a:buNone/>
                      </a:pPr>
                      <a:r>
                        <a:rPr lang="en-US" sz="1800" b="1" u="none" strike="noStrike" cap="none" baseline="0"/>
                        <a:t>Stage</a:t>
                      </a:r>
                    </a:p>
                  </a:txBody>
                  <a:tcPr marL="90525" marR="90525" marT="45275" marB="45275" anchor="ctr">
                    <a:solidFill>
                      <a:srgbClr val="8CB3E3"/>
                    </a:solidFill>
                  </a:tcPr>
                </a:tc>
                <a:tc>
                  <a:txBody>
                    <a:bodyPr/>
                    <a:lstStyle/>
                    <a:p>
                      <a:pPr marL="0" marR="0" lvl="0" indent="0" algn="ctr" rtl="0">
                        <a:lnSpc>
                          <a:spcPct val="100000"/>
                        </a:lnSpc>
                        <a:spcBef>
                          <a:spcPts val="0"/>
                        </a:spcBef>
                        <a:spcAft>
                          <a:spcPts val="0"/>
                        </a:spcAft>
                        <a:buClr>
                          <a:schemeClr val="dk1"/>
                        </a:buClr>
                        <a:buSzPct val="25000"/>
                        <a:buFont typeface="Calibri"/>
                        <a:buNone/>
                      </a:pPr>
                      <a:r>
                        <a:rPr lang="en-US" sz="1800" b="1" u="none" strike="noStrike" cap="none" baseline="0" dirty="0"/>
                        <a:t>Time</a:t>
                      </a:r>
                    </a:p>
                  </a:txBody>
                  <a:tcPr marL="90525" marR="90525" marT="45275" marB="45275" anchor="ctr">
                    <a:solidFill>
                      <a:srgbClr val="8CB3E3"/>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b="1" u="none" strike="noStrike" cap="none" baseline="0"/>
                        <a:t>Developmental events</a:t>
                      </a:r>
                    </a:p>
                  </a:txBody>
                  <a:tcPr marL="90525" marR="90525" marT="45275" marB="45275">
                    <a:solidFill>
                      <a:srgbClr val="8CB3E3"/>
                    </a:solidFill>
                  </a:tcPr>
                </a:tc>
              </a:tr>
              <a:tr h="459375">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1- 4</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0:00 - 2:10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Cleavage</a:t>
                      </a:r>
                    </a:p>
                  </a:txBody>
                  <a:tcPr marL="90525" marR="90525" marT="45275" marB="45275" anchor="ctr">
                    <a:solidFill>
                      <a:srgbClr val="E7E7E7"/>
                    </a:solidFill>
                  </a:tcPr>
                </a:tc>
              </a:tr>
              <a:tr h="459375">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5</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2:10 - 2:50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Blastoderm</a:t>
                      </a:r>
                    </a:p>
                  </a:txBody>
                  <a:tcPr marL="90525" marR="90525" marT="45275" marB="45275" anchor="ctr">
                    <a:solidFill>
                      <a:srgbClr val="E7E7E7"/>
                    </a:solidFill>
                  </a:tcPr>
                </a:tc>
              </a:tr>
              <a:tr h="459375">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6 - 7</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2:50 - 3:10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Gastrulation</a:t>
                      </a:r>
                    </a:p>
                  </a:txBody>
                  <a:tcPr marL="90525" marR="90525" marT="45275" marB="45275" anchor="ctr">
                    <a:solidFill>
                      <a:srgbClr val="E7E7E7"/>
                    </a:solidFill>
                  </a:tcPr>
                </a:tc>
              </a:tr>
              <a:tr h="459375">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8 - 11</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3:10 - 7:20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Germ band elongation</a:t>
                      </a:r>
                    </a:p>
                  </a:txBody>
                  <a:tcPr marL="90525" marR="90525" marT="45275" marB="45275" anchor="ctr">
                    <a:solidFill>
                      <a:srgbClr val="E7E7E7"/>
                    </a:solidFill>
                  </a:tcPr>
                </a:tc>
              </a:tr>
              <a:tr h="795550">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12 - 13</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7:20 - 10:20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Germ band retraction</a:t>
                      </a:r>
                    </a:p>
                  </a:txBody>
                  <a:tcPr marL="90525" marR="90525" marT="45275" marB="45275" anchor="ctr">
                    <a:solidFill>
                      <a:srgbClr val="E7E7E7"/>
                    </a:solidFill>
                  </a:tcPr>
                </a:tc>
              </a:tr>
              <a:tr h="804750">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14 - 15</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10:20 - 13:00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Head involution and dorsal closure</a:t>
                      </a:r>
                    </a:p>
                  </a:txBody>
                  <a:tcPr marL="90525" marR="90525" marT="45275" marB="45275" anchor="ctr">
                    <a:solidFill>
                      <a:srgbClr val="E7E7E7"/>
                    </a:solidFill>
                  </a:tcPr>
                </a:tc>
              </a:tr>
              <a:tr h="459375">
                <a:tc>
                  <a:txBody>
                    <a:bodyPr/>
                    <a:lstStyle/>
                    <a:p>
                      <a:pPr marL="0" marR="0" lvl="0" indent="0" algn="ctr" rtl="0">
                        <a:spcBef>
                          <a:spcPts val="0"/>
                        </a:spcBef>
                        <a:buNone/>
                      </a:pPr>
                      <a:endParaRPr sz="1800" u="none" strike="noStrike" cap="none" baseline="0"/>
                    </a:p>
                  </a:txBody>
                  <a:tcPr marL="90525" marR="90525" marT="45275" marB="45275" anchor="ctr">
                    <a:solidFill>
                      <a:srgbClr val="FFFFFF"/>
                    </a:solidFill>
                  </a:tcPr>
                </a:tc>
                <a:tc>
                  <a:txBody>
                    <a:bodyPr/>
                    <a:lstStyle/>
                    <a:p>
                      <a:pPr marL="0" marR="0" lvl="0" indent="0" algn="ctr" rtl="0">
                        <a:spcBef>
                          <a:spcPts val="0"/>
                        </a:spcBef>
                        <a:buSzPct val="25000"/>
                        <a:buNone/>
                      </a:pPr>
                      <a:r>
                        <a:rPr lang="en-US" sz="1800" u="none" strike="noStrike" cap="none" baseline="0"/>
                        <a:t>16 - 17</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a:t>13:00 - 22:00 h</a:t>
                      </a:r>
                    </a:p>
                  </a:txBody>
                  <a:tcPr marL="90525" marR="90525" marT="45275" marB="45275" anchor="ctr">
                    <a:solidFill>
                      <a:srgbClr val="E7E7E7"/>
                    </a:solidFill>
                  </a:tcPr>
                </a:tc>
                <a:tc>
                  <a:txBody>
                    <a:bodyPr/>
                    <a:lstStyle/>
                    <a:p>
                      <a:pPr marL="0" marR="0" lvl="0" indent="0" algn="ctr" rtl="0">
                        <a:spcBef>
                          <a:spcPts val="0"/>
                        </a:spcBef>
                        <a:buSzPct val="25000"/>
                        <a:buNone/>
                      </a:pPr>
                      <a:r>
                        <a:rPr lang="en-US" sz="1800" u="none" strike="noStrike" cap="none" baseline="0" dirty="0"/>
                        <a:t>Differentiation</a:t>
                      </a:r>
                    </a:p>
                  </a:txBody>
                  <a:tcPr marL="90525" marR="90525" marT="45275" marB="45275" anchor="ctr">
                    <a:solidFill>
                      <a:srgbClr val="E7E7E7"/>
                    </a:solidFill>
                  </a:tcPr>
                </a:tc>
              </a:tr>
            </a:tbl>
          </a:graphicData>
        </a:graphic>
      </p:graphicFrame>
      <p:pic>
        <p:nvPicPr>
          <p:cNvPr id="363" name="Shape 363"/>
          <p:cNvPicPr preferRelativeResize="0"/>
          <p:nvPr/>
        </p:nvPicPr>
        <p:blipFill rotWithShape="1">
          <a:blip r:embed="rId3" cstate="print">
            <a:alphaModFix/>
          </a:blip>
          <a:srcRect/>
          <a:stretch/>
        </p:blipFill>
        <p:spPr>
          <a:xfrm>
            <a:off x="838196" y="2146300"/>
            <a:ext cx="1190624" cy="438150"/>
          </a:xfrm>
          <a:prstGeom prst="rect">
            <a:avLst/>
          </a:prstGeom>
          <a:noFill/>
          <a:ln>
            <a:noFill/>
          </a:ln>
        </p:spPr>
      </p:pic>
      <p:pic>
        <p:nvPicPr>
          <p:cNvPr id="364" name="Shape 364"/>
          <p:cNvPicPr preferRelativeResize="0"/>
          <p:nvPr/>
        </p:nvPicPr>
        <p:blipFill rotWithShape="1">
          <a:blip r:embed="rId4" cstate="print">
            <a:alphaModFix/>
          </a:blip>
          <a:srcRect/>
          <a:stretch/>
        </p:blipFill>
        <p:spPr>
          <a:xfrm>
            <a:off x="838200" y="2647950"/>
            <a:ext cx="1190624" cy="438150"/>
          </a:xfrm>
          <a:prstGeom prst="rect">
            <a:avLst/>
          </a:prstGeom>
          <a:noFill/>
          <a:ln>
            <a:noFill/>
          </a:ln>
        </p:spPr>
      </p:pic>
      <p:pic>
        <p:nvPicPr>
          <p:cNvPr id="365" name="Shape 365"/>
          <p:cNvPicPr preferRelativeResize="0"/>
          <p:nvPr/>
        </p:nvPicPr>
        <p:blipFill rotWithShape="1">
          <a:blip r:embed="rId5" cstate="print">
            <a:alphaModFix/>
          </a:blip>
          <a:srcRect/>
          <a:stretch/>
        </p:blipFill>
        <p:spPr>
          <a:xfrm>
            <a:off x="838198" y="3162300"/>
            <a:ext cx="1190624" cy="438150"/>
          </a:xfrm>
          <a:prstGeom prst="rect">
            <a:avLst/>
          </a:prstGeom>
          <a:noFill/>
          <a:ln>
            <a:noFill/>
          </a:ln>
        </p:spPr>
      </p:pic>
      <p:pic>
        <p:nvPicPr>
          <p:cNvPr id="366" name="Shape 366"/>
          <p:cNvPicPr preferRelativeResize="0"/>
          <p:nvPr/>
        </p:nvPicPr>
        <p:blipFill rotWithShape="1">
          <a:blip r:embed="rId6" cstate="print">
            <a:alphaModFix/>
          </a:blip>
          <a:srcRect/>
          <a:stretch/>
        </p:blipFill>
        <p:spPr>
          <a:xfrm>
            <a:off x="838200" y="3657600"/>
            <a:ext cx="1190624" cy="438150"/>
          </a:xfrm>
          <a:prstGeom prst="rect">
            <a:avLst/>
          </a:prstGeom>
          <a:noFill/>
          <a:ln>
            <a:noFill/>
          </a:ln>
        </p:spPr>
      </p:pic>
      <p:pic>
        <p:nvPicPr>
          <p:cNvPr id="367" name="Shape 367"/>
          <p:cNvPicPr preferRelativeResize="0"/>
          <p:nvPr/>
        </p:nvPicPr>
        <p:blipFill rotWithShape="1">
          <a:blip r:embed="rId7" cstate="print">
            <a:alphaModFix/>
          </a:blip>
          <a:srcRect/>
          <a:stretch/>
        </p:blipFill>
        <p:spPr>
          <a:xfrm>
            <a:off x="838200" y="4343400"/>
            <a:ext cx="1190624" cy="438150"/>
          </a:xfrm>
          <a:prstGeom prst="rect">
            <a:avLst/>
          </a:prstGeom>
          <a:noFill/>
          <a:ln>
            <a:noFill/>
          </a:ln>
        </p:spPr>
      </p:pic>
      <p:pic>
        <p:nvPicPr>
          <p:cNvPr id="368" name="Shape 368"/>
          <p:cNvPicPr preferRelativeResize="0"/>
          <p:nvPr/>
        </p:nvPicPr>
        <p:blipFill rotWithShape="1">
          <a:blip r:embed="rId8" cstate="print">
            <a:alphaModFix/>
          </a:blip>
          <a:srcRect/>
          <a:stretch/>
        </p:blipFill>
        <p:spPr>
          <a:xfrm>
            <a:off x="838199" y="4984750"/>
            <a:ext cx="1190624" cy="438150"/>
          </a:xfrm>
          <a:prstGeom prst="rect">
            <a:avLst/>
          </a:prstGeom>
          <a:noFill/>
          <a:ln>
            <a:noFill/>
          </a:ln>
        </p:spPr>
      </p:pic>
      <p:pic>
        <p:nvPicPr>
          <p:cNvPr id="369" name="Shape 369"/>
          <p:cNvPicPr preferRelativeResize="0"/>
          <p:nvPr/>
        </p:nvPicPr>
        <p:blipFill rotWithShape="1">
          <a:blip r:embed="rId9" cstate="print">
            <a:alphaModFix/>
          </a:blip>
          <a:srcRect/>
          <a:stretch/>
        </p:blipFill>
        <p:spPr>
          <a:xfrm>
            <a:off x="838200" y="5581650"/>
            <a:ext cx="1190624" cy="438150"/>
          </a:xfrm>
          <a:prstGeom prst="rect">
            <a:avLst/>
          </a:prstGeom>
          <a:noFill/>
          <a:ln>
            <a:noFill/>
          </a:ln>
        </p:spPr>
      </p:pic>
      <p:pic>
        <p:nvPicPr>
          <p:cNvPr id="370" name="Shape 370"/>
          <p:cNvPicPr preferRelativeResize="0"/>
          <p:nvPr/>
        </p:nvPicPr>
        <p:blipFill rotWithShape="1">
          <a:blip r:embed="rId10" cstate="print">
            <a:alphaModFix/>
          </a:blip>
          <a:srcRect l="63554" r="12857"/>
          <a:stretch/>
        </p:blipFill>
        <p:spPr>
          <a:xfrm>
            <a:off x="5181600" y="814952"/>
            <a:ext cx="457200" cy="762000"/>
          </a:xfrm>
          <a:prstGeom prst="rect">
            <a:avLst/>
          </a:prstGeom>
          <a:noFill/>
          <a:ln>
            <a:noFill/>
          </a:ln>
        </p:spPr>
      </p:pic>
      <p:pic>
        <p:nvPicPr>
          <p:cNvPr id="371" name="Shape 371"/>
          <p:cNvPicPr preferRelativeResize="0"/>
          <p:nvPr/>
        </p:nvPicPr>
        <p:blipFill rotWithShape="1">
          <a:blip r:embed="rId10" cstate="print">
            <a:alphaModFix/>
          </a:blip>
          <a:srcRect l="12448" r="61998"/>
          <a:stretch/>
        </p:blipFill>
        <p:spPr>
          <a:xfrm>
            <a:off x="3810000" y="814952"/>
            <a:ext cx="495299" cy="762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579764" y="-15164"/>
            <a:ext cx="1449436" cy="400110"/>
          </a:xfrm>
          <a:prstGeom prst="rect">
            <a:avLst/>
          </a:prstGeom>
          <a:noFill/>
        </p:spPr>
        <p:txBody>
          <a:bodyPr wrap="none" rtlCol="0">
            <a:spAutoFit/>
          </a:bodyPr>
          <a:lstStyle/>
          <a:p>
            <a:r>
              <a:rPr lang="en-US" sz="2000" u="sng" dirty="0" smtClean="0">
                <a:solidFill>
                  <a:srgbClr val="3333FF"/>
                </a:solidFill>
                <a:latin typeface="Times New Roman" pitchFamily="18" charset="0"/>
                <a:cs typeface="Times New Roman" pitchFamily="18" charset="0"/>
              </a:rPr>
              <a:t>Introduction</a:t>
            </a:r>
            <a:endParaRPr lang="en-US" sz="2000" u="sng" dirty="0">
              <a:solidFill>
                <a:srgbClr val="3333FF"/>
              </a:solidFill>
              <a:latin typeface="Times New Roman" pitchFamily="18" charset="0"/>
              <a:cs typeface="Times New Roman" pitchFamily="18" charset="0"/>
            </a:endParaRPr>
          </a:p>
        </p:txBody>
      </p:sp>
      <p:sp>
        <p:nvSpPr>
          <p:cNvPr id="6" name="Rectangle 5"/>
          <p:cNvSpPr/>
          <p:nvPr/>
        </p:nvSpPr>
        <p:spPr>
          <a:xfrm>
            <a:off x="0" y="762000"/>
            <a:ext cx="8839200" cy="923330"/>
          </a:xfrm>
          <a:prstGeom prst="rect">
            <a:avLst/>
          </a:prstGeom>
        </p:spPr>
        <p:txBody>
          <a:bodyPr wrap="square">
            <a:spAutoFit/>
          </a:bodyPr>
          <a:lstStyle/>
          <a:p>
            <a:r>
              <a:rPr lang="en-US" u="sng" dirty="0" smtClean="0">
                <a:hlinkClick r:id="rId3" tooltip="Nature."/>
              </a:rPr>
              <a:t>Nature.</a:t>
            </a:r>
            <a:r>
              <a:rPr lang="en-US" dirty="0" smtClean="0"/>
              <a:t> 2010 Oct 21;467(7318):963-6.</a:t>
            </a:r>
          </a:p>
          <a:p>
            <a:r>
              <a:rPr lang="en-US" b="1" dirty="0" smtClean="0"/>
              <a:t>Chronic high-fat diet in fathers programs </a:t>
            </a:r>
            <a:r>
              <a:rPr lang="el-GR" b="1" dirty="0" smtClean="0"/>
              <a:t>β-</a:t>
            </a:r>
            <a:r>
              <a:rPr lang="en-US" b="1" dirty="0" smtClean="0"/>
              <a:t>cell dysfunction in female rat offspring.</a:t>
            </a:r>
          </a:p>
          <a:p>
            <a:r>
              <a:rPr lang="en-US" u="sng" dirty="0" smtClean="0">
                <a:hlinkClick r:id="rId4"/>
              </a:rPr>
              <a:t>Ng SF</a:t>
            </a:r>
            <a:r>
              <a:rPr lang="en-US" baseline="30000" dirty="0" smtClean="0"/>
              <a:t>1</a:t>
            </a:r>
            <a:r>
              <a:rPr lang="en-US" dirty="0" smtClean="0"/>
              <a:t>, </a:t>
            </a:r>
            <a:r>
              <a:rPr lang="en-US" u="sng" dirty="0" smtClean="0">
                <a:hlinkClick r:id="rId5"/>
              </a:rPr>
              <a:t>Lin RC</a:t>
            </a:r>
            <a:r>
              <a:rPr lang="en-US" dirty="0" smtClean="0"/>
              <a:t>, </a:t>
            </a:r>
            <a:r>
              <a:rPr lang="en-US" u="sng" dirty="0" err="1" smtClean="0">
                <a:hlinkClick r:id="rId6"/>
              </a:rPr>
              <a:t>Laybutt</a:t>
            </a:r>
            <a:r>
              <a:rPr lang="en-US" u="sng" dirty="0" smtClean="0">
                <a:hlinkClick r:id="rId6"/>
              </a:rPr>
              <a:t> DR</a:t>
            </a:r>
            <a:r>
              <a:rPr lang="en-US" dirty="0" smtClean="0"/>
              <a:t>, </a:t>
            </a:r>
            <a:r>
              <a:rPr lang="en-US" u="sng" dirty="0" smtClean="0">
                <a:hlinkClick r:id="rId7"/>
              </a:rPr>
              <a:t>Barres R</a:t>
            </a:r>
            <a:r>
              <a:rPr lang="en-US" dirty="0" smtClean="0"/>
              <a:t>, </a:t>
            </a:r>
            <a:r>
              <a:rPr lang="en-US" u="sng" dirty="0" smtClean="0">
                <a:hlinkClick r:id="rId8"/>
              </a:rPr>
              <a:t>Owens JA</a:t>
            </a:r>
            <a:r>
              <a:rPr lang="en-US" dirty="0" smtClean="0"/>
              <a:t>, </a:t>
            </a:r>
            <a:r>
              <a:rPr lang="en-US" u="sng" dirty="0" smtClean="0">
                <a:hlinkClick r:id="rId9"/>
              </a:rPr>
              <a:t>Morris MJ</a:t>
            </a:r>
            <a:r>
              <a:rPr lang="en-US" dirty="0" smtClean="0"/>
              <a:t>.</a:t>
            </a:r>
            <a:endParaRPr lang="en-US" dirty="0"/>
          </a:p>
        </p:txBody>
      </p:sp>
      <p:sp>
        <p:nvSpPr>
          <p:cNvPr id="7" name="TextBox 6"/>
          <p:cNvSpPr txBox="1"/>
          <p:nvPr/>
        </p:nvSpPr>
        <p:spPr>
          <a:xfrm>
            <a:off x="0" y="1676400"/>
            <a:ext cx="2028184" cy="369332"/>
          </a:xfrm>
          <a:prstGeom prst="rect">
            <a:avLst/>
          </a:prstGeom>
          <a:noFill/>
        </p:spPr>
        <p:txBody>
          <a:bodyPr wrap="none" rtlCol="0">
            <a:spAutoFit/>
          </a:bodyPr>
          <a:lstStyle/>
          <a:p>
            <a:r>
              <a:rPr lang="en-US" u="sng" dirty="0" smtClean="0"/>
              <a:t>Father to daughters</a:t>
            </a:r>
            <a:endParaRPr lang="en-US" u="sng" dirty="0"/>
          </a:p>
        </p:txBody>
      </p:sp>
      <p:sp>
        <p:nvSpPr>
          <p:cNvPr id="8" name="Rectangle 7"/>
          <p:cNvSpPr/>
          <p:nvPr/>
        </p:nvSpPr>
        <p:spPr>
          <a:xfrm>
            <a:off x="0" y="2667000"/>
            <a:ext cx="9144000" cy="1200329"/>
          </a:xfrm>
          <a:prstGeom prst="rect">
            <a:avLst/>
          </a:prstGeom>
        </p:spPr>
        <p:txBody>
          <a:bodyPr wrap="square">
            <a:spAutoFit/>
          </a:bodyPr>
          <a:lstStyle/>
          <a:p>
            <a:r>
              <a:rPr lang="en-US" u="sng" dirty="0" err="1" smtClean="0">
                <a:hlinkClick r:id="rId10" tooltip="PloS one."/>
              </a:rPr>
              <a:t>PLoS</a:t>
            </a:r>
            <a:r>
              <a:rPr lang="en-US" u="sng" dirty="0" smtClean="0">
                <a:hlinkClick r:id="rId10" tooltip="PloS one."/>
              </a:rPr>
              <a:t> One.</a:t>
            </a:r>
            <a:r>
              <a:rPr lang="en-US" dirty="0" smtClean="0"/>
              <a:t> 2011;6(7):e21668.</a:t>
            </a:r>
          </a:p>
          <a:p>
            <a:r>
              <a:rPr lang="en-US" b="1" dirty="0" smtClean="0"/>
              <a:t>Dietary protein restriction during F0 pregnancy in rats induces transgenerational changes in the hepatic transcriptome in female offspring.</a:t>
            </a:r>
          </a:p>
          <a:p>
            <a:r>
              <a:rPr lang="en-US" u="sng" dirty="0" err="1" smtClean="0">
                <a:hlinkClick r:id="rId11"/>
              </a:rPr>
              <a:t>Hoile</a:t>
            </a:r>
            <a:r>
              <a:rPr lang="en-US" u="sng" dirty="0" smtClean="0">
                <a:hlinkClick r:id="rId11"/>
              </a:rPr>
              <a:t> SP</a:t>
            </a:r>
            <a:r>
              <a:rPr lang="en-US" baseline="30000" dirty="0" smtClean="0"/>
              <a:t>1</a:t>
            </a:r>
            <a:r>
              <a:rPr lang="en-US" dirty="0" smtClean="0"/>
              <a:t>, </a:t>
            </a:r>
            <a:r>
              <a:rPr lang="en-US" u="sng" dirty="0" err="1" smtClean="0">
                <a:hlinkClick r:id="rId12"/>
              </a:rPr>
              <a:t>Lillycrop</a:t>
            </a:r>
            <a:r>
              <a:rPr lang="en-US" u="sng" dirty="0" smtClean="0">
                <a:hlinkClick r:id="rId12"/>
              </a:rPr>
              <a:t> KA</a:t>
            </a:r>
            <a:r>
              <a:rPr lang="en-US" dirty="0" smtClean="0"/>
              <a:t>, </a:t>
            </a:r>
            <a:r>
              <a:rPr lang="en-US" u="sng" dirty="0" smtClean="0">
                <a:hlinkClick r:id="rId13"/>
              </a:rPr>
              <a:t>Thomas NA</a:t>
            </a:r>
            <a:r>
              <a:rPr lang="en-US" dirty="0" smtClean="0"/>
              <a:t>, </a:t>
            </a:r>
            <a:r>
              <a:rPr lang="en-US" u="sng" dirty="0" smtClean="0">
                <a:hlinkClick r:id="rId14"/>
              </a:rPr>
              <a:t>Hanson MA</a:t>
            </a:r>
            <a:r>
              <a:rPr lang="en-US" dirty="0" smtClean="0"/>
              <a:t>, </a:t>
            </a:r>
            <a:r>
              <a:rPr lang="en-US" u="sng" dirty="0" err="1" smtClean="0">
                <a:hlinkClick r:id="rId15"/>
              </a:rPr>
              <a:t>Burdge</a:t>
            </a:r>
            <a:r>
              <a:rPr lang="en-US" u="sng" dirty="0" smtClean="0">
                <a:hlinkClick r:id="rId15"/>
              </a:rPr>
              <a:t> GC</a:t>
            </a:r>
            <a:r>
              <a:rPr lang="en-US" dirty="0" smtClean="0"/>
              <a:t>.</a:t>
            </a:r>
            <a:endParaRPr lang="en-US" dirty="0"/>
          </a:p>
        </p:txBody>
      </p:sp>
      <p:sp>
        <p:nvSpPr>
          <p:cNvPr id="9" name="TextBox 8"/>
          <p:cNvSpPr txBox="1"/>
          <p:nvPr/>
        </p:nvSpPr>
        <p:spPr>
          <a:xfrm>
            <a:off x="0" y="3878997"/>
            <a:ext cx="2196820" cy="369332"/>
          </a:xfrm>
          <a:prstGeom prst="rect">
            <a:avLst/>
          </a:prstGeom>
          <a:noFill/>
        </p:spPr>
        <p:txBody>
          <a:bodyPr wrap="none" rtlCol="0">
            <a:spAutoFit/>
          </a:bodyPr>
          <a:lstStyle/>
          <a:p>
            <a:r>
              <a:rPr lang="en-US" u="sng" dirty="0" smtClean="0"/>
              <a:t>Mother to daughters</a:t>
            </a:r>
            <a:endParaRPr lang="en-US" u="sng" dirty="0"/>
          </a:p>
        </p:txBody>
      </p:sp>
      <p:sp>
        <p:nvSpPr>
          <p:cNvPr id="10" name="Rectangle 9"/>
          <p:cNvSpPr/>
          <p:nvPr/>
        </p:nvSpPr>
        <p:spPr>
          <a:xfrm>
            <a:off x="0" y="4953000"/>
            <a:ext cx="8991600" cy="1200329"/>
          </a:xfrm>
          <a:prstGeom prst="rect">
            <a:avLst/>
          </a:prstGeom>
        </p:spPr>
        <p:txBody>
          <a:bodyPr wrap="square">
            <a:spAutoFit/>
          </a:bodyPr>
          <a:lstStyle/>
          <a:p>
            <a:r>
              <a:rPr lang="en-US" u="sng" dirty="0" smtClean="0">
                <a:hlinkClick r:id="rId16" tooltip="Proceedings of the National Academy of Sciences of the United States of America."/>
              </a:rPr>
              <a:t>Proc </a:t>
            </a:r>
            <a:r>
              <a:rPr lang="en-US" u="sng" dirty="0" err="1" smtClean="0">
                <a:hlinkClick r:id="rId16" tooltip="Proceedings of the National Academy of Sciences of the United States of America."/>
              </a:rPr>
              <a:t>Natl</a:t>
            </a:r>
            <a:r>
              <a:rPr lang="en-US" u="sng" dirty="0" smtClean="0">
                <a:hlinkClick r:id="rId16" tooltip="Proceedings of the National Academy of Sciences of the United States of America."/>
              </a:rPr>
              <a:t> </a:t>
            </a:r>
            <a:r>
              <a:rPr lang="en-US" u="sng" dirty="0" err="1" smtClean="0">
                <a:hlinkClick r:id="rId16" tooltip="Proceedings of the National Academy of Sciences of the United States of America."/>
              </a:rPr>
              <a:t>Acad</a:t>
            </a:r>
            <a:r>
              <a:rPr lang="en-US" u="sng" dirty="0" smtClean="0">
                <a:hlinkClick r:id="rId16" tooltip="Proceedings of the National Academy of Sciences of the United States of America."/>
              </a:rPr>
              <a:t> </a:t>
            </a:r>
            <a:r>
              <a:rPr lang="en-US" u="sng" dirty="0" err="1" smtClean="0">
                <a:hlinkClick r:id="rId16" tooltip="Proceedings of the National Academy of Sciences of the United States of America."/>
              </a:rPr>
              <a:t>Sci</a:t>
            </a:r>
            <a:r>
              <a:rPr lang="en-US" u="sng" dirty="0" smtClean="0">
                <a:hlinkClick r:id="rId16" tooltip="Proceedings of the National Academy of Sciences of the United States of America."/>
              </a:rPr>
              <a:t> U S A.</a:t>
            </a:r>
            <a:r>
              <a:rPr lang="en-US" dirty="0" smtClean="0"/>
              <a:t> 2014 Feb 4;111(5):1873-8. </a:t>
            </a:r>
            <a:r>
              <a:rPr lang="en-US" dirty="0" err="1" smtClean="0"/>
              <a:t>doi</a:t>
            </a:r>
            <a:r>
              <a:rPr lang="en-US" dirty="0" smtClean="0"/>
              <a:t>: 10.1073/pnas.1321195111. </a:t>
            </a:r>
            <a:r>
              <a:rPr lang="en-US" dirty="0" err="1" smtClean="0"/>
              <a:t>Epub</a:t>
            </a:r>
            <a:r>
              <a:rPr lang="en-US" dirty="0" smtClean="0"/>
              <a:t> 2014 Jan 21.</a:t>
            </a:r>
          </a:p>
          <a:p>
            <a:r>
              <a:rPr lang="en-US" b="1" dirty="0" smtClean="0"/>
              <a:t>Paternally induced transgenerational inheritance of susceptibility to diabetes in mammals.</a:t>
            </a:r>
          </a:p>
          <a:p>
            <a:r>
              <a:rPr lang="en-US" u="sng" dirty="0" smtClean="0">
                <a:hlinkClick r:id="rId17"/>
              </a:rPr>
              <a:t>Wei Y</a:t>
            </a:r>
            <a:r>
              <a:rPr lang="en-US" baseline="30000" dirty="0" smtClean="0"/>
              <a:t>1</a:t>
            </a:r>
            <a:r>
              <a:rPr lang="en-US" dirty="0" smtClean="0"/>
              <a:t>, </a:t>
            </a:r>
            <a:r>
              <a:rPr lang="en-US" u="sng" dirty="0" smtClean="0">
                <a:hlinkClick r:id="rId18"/>
              </a:rPr>
              <a:t>Yang CR</a:t>
            </a:r>
            <a:r>
              <a:rPr lang="en-US" dirty="0" smtClean="0"/>
              <a:t>, </a:t>
            </a:r>
            <a:r>
              <a:rPr lang="en-US" u="sng" dirty="0" smtClean="0">
                <a:hlinkClick r:id="rId19"/>
              </a:rPr>
              <a:t>Wei YP</a:t>
            </a:r>
            <a:r>
              <a:rPr lang="en-US" dirty="0" smtClean="0"/>
              <a:t>, </a:t>
            </a:r>
            <a:r>
              <a:rPr lang="en-US" u="sng" dirty="0" smtClean="0">
                <a:hlinkClick r:id="rId20"/>
              </a:rPr>
              <a:t>Zhao ZA</a:t>
            </a:r>
            <a:r>
              <a:rPr lang="en-US" dirty="0" smtClean="0"/>
              <a:t>, </a:t>
            </a:r>
            <a:r>
              <a:rPr lang="en-US" u="sng" dirty="0" err="1" smtClean="0">
                <a:hlinkClick r:id="rId21"/>
              </a:rPr>
              <a:t>Hou</a:t>
            </a:r>
            <a:r>
              <a:rPr lang="en-US" u="sng" dirty="0" smtClean="0">
                <a:hlinkClick r:id="rId21"/>
              </a:rPr>
              <a:t> Y</a:t>
            </a:r>
            <a:r>
              <a:rPr lang="en-US" dirty="0" smtClean="0"/>
              <a:t>, </a:t>
            </a:r>
            <a:r>
              <a:rPr lang="en-US" u="sng" dirty="0" err="1" smtClean="0">
                <a:hlinkClick r:id="rId22"/>
              </a:rPr>
              <a:t>Schatten</a:t>
            </a:r>
            <a:r>
              <a:rPr lang="en-US" u="sng" dirty="0" smtClean="0">
                <a:hlinkClick r:id="rId22"/>
              </a:rPr>
              <a:t> H</a:t>
            </a:r>
            <a:r>
              <a:rPr lang="en-US" dirty="0" smtClean="0"/>
              <a:t>, </a:t>
            </a:r>
            <a:r>
              <a:rPr lang="en-US" u="sng" dirty="0" smtClean="0">
                <a:hlinkClick r:id="rId23"/>
              </a:rPr>
              <a:t>Sun QY</a:t>
            </a:r>
            <a:r>
              <a:rPr lang="en-US" dirty="0" smtClean="0"/>
              <a:t>.</a:t>
            </a:r>
            <a:endParaRPr lang="en-US" dirty="0"/>
          </a:p>
        </p:txBody>
      </p:sp>
      <p:sp>
        <p:nvSpPr>
          <p:cNvPr id="11" name="TextBox 10"/>
          <p:cNvSpPr txBox="1"/>
          <p:nvPr/>
        </p:nvSpPr>
        <p:spPr>
          <a:xfrm>
            <a:off x="0" y="5879068"/>
            <a:ext cx="6750566" cy="369332"/>
          </a:xfrm>
          <a:prstGeom prst="rect">
            <a:avLst/>
          </a:prstGeom>
          <a:noFill/>
        </p:spPr>
        <p:txBody>
          <a:bodyPr wrap="none" rtlCol="0">
            <a:spAutoFit/>
          </a:bodyPr>
          <a:lstStyle/>
          <a:p>
            <a:r>
              <a:rPr lang="en-US" dirty="0" smtClean="0"/>
              <a:t>F0 male mice to F2 progeny, glucose intolerance and insulin resistance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 calcmode="lin" valueType="num">
                                      <p:cBhvr additive="base">
                                        <p:cTn id="2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 calcmode="lin" valueType="num">
                                      <p:cBhvr additive="base">
                                        <p:cTn id="3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9" grpId="0" build="allAtOnce"/>
      <p:bldP spid="10" grpId="0" build="allAtOnce"/>
      <p:bldP spid="11"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16109" t="41021" r="19617" b="32394"/>
          <a:stretch>
            <a:fillRect/>
          </a:stretch>
        </p:blipFill>
        <p:spPr bwMode="auto">
          <a:xfrm>
            <a:off x="76200" y="533400"/>
            <a:ext cx="7860406" cy="2438400"/>
          </a:xfrm>
          <a:prstGeom prst="rect">
            <a:avLst/>
          </a:prstGeom>
          <a:noFill/>
          <a:ln w="9525">
            <a:noFill/>
            <a:miter lim="800000"/>
            <a:headEnd/>
            <a:tailEnd/>
          </a:ln>
        </p:spPr>
      </p:pic>
      <p:sp>
        <p:nvSpPr>
          <p:cNvPr id="3" name="TextBox 2"/>
          <p:cNvSpPr txBox="1"/>
          <p:nvPr/>
        </p:nvSpPr>
        <p:spPr>
          <a:xfrm>
            <a:off x="3579764" y="-15164"/>
            <a:ext cx="1449436" cy="400110"/>
          </a:xfrm>
          <a:prstGeom prst="rect">
            <a:avLst/>
          </a:prstGeom>
          <a:noFill/>
        </p:spPr>
        <p:txBody>
          <a:bodyPr wrap="none" rtlCol="0">
            <a:spAutoFit/>
          </a:bodyPr>
          <a:lstStyle/>
          <a:p>
            <a:r>
              <a:rPr lang="en-US" sz="2000" u="sng" dirty="0" smtClean="0">
                <a:solidFill>
                  <a:srgbClr val="3333FF"/>
                </a:solidFill>
                <a:latin typeface="Times New Roman" pitchFamily="18" charset="0"/>
                <a:cs typeface="Times New Roman" pitchFamily="18" charset="0"/>
              </a:rPr>
              <a:t>Introduction</a:t>
            </a:r>
            <a:endParaRPr lang="en-US" sz="2000" u="sng" dirty="0">
              <a:solidFill>
                <a:srgbClr val="3333FF"/>
              </a:solidFill>
              <a:latin typeface="Times New Roman" pitchFamily="18" charset="0"/>
              <a:cs typeface="Times New Roman" pitchFamily="18" charset="0"/>
            </a:endParaRPr>
          </a:p>
        </p:txBody>
      </p:sp>
      <p:sp>
        <p:nvSpPr>
          <p:cNvPr id="4" name="Rectangle 3"/>
          <p:cNvSpPr/>
          <p:nvPr/>
        </p:nvSpPr>
        <p:spPr>
          <a:xfrm>
            <a:off x="76200" y="1066800"/>
            <a:ext cx="4572000" cy="646331"/>
          </a:xfrm>
          <a:prstGeom prst="rect">
            <a:avLst/>
          </a:prstGeom>
        </p:spPr>
        <p:txBody>
          <a:bodyPr>
            <a:spAutoFit/>
          </a:bodyPr>
          <a:lstStyle/>
          <a:p>
            <a:r>
              <a:rPr lang="en-US" dirty="0" smtClean="0"/>
              <a:t>February 9, 2016 ª2016 Elsevier Inc. http://dx.doi.org/10.1016/j.cmet.2015.11.004</a:t>
            </a:r>
            <a:endParaRPr lang="en-US" dirty="0"/>
          </a:p>
        </p:txBody>
      </p:sp>
      <p:sp>
        <p:nvSpPr>
          <p:cNvPr id="6" name="Rectangle 5"/>
          <p:cNvSpPr/>
          <p:nvPr/>
        </p:nvSpPr>
        <p:spPr>
          <a:xfrm>
            <a:off x="0" y="3343870"/>
            <a:ext cx="9144000" cy="923330"/>
          </a:xfrm>
          <a:prstGeom prst="rect">
            <a:avLst/>
          </a:prstGeom>
        </p:spPr>
        <p:txBody>
          <a:bodyPr wrap="square">
            <a:spAutoFit/>
          </a:bodyPr>
          <a:lstStyle/>
          <a:p>
            <a:r>
              <a:rPr lang="en-US" u="sng" dirty="0" smtClean="0">
                <a:hlinkClick r:id="rId3" tooltip="Disease models &amp; mechanisms."/>
              </a:rPr>
              <a:t>Dis Model Mech.</a:t>
            </a:r>
            <a:r>
              <a:rPr lang="en-US" dirty="0" smtClean="0"/>
              <a:t> 2013 Sep;6(5):1123-32.</a:t>
            </a:r>
          </a:p>
          <a:p>
            <a:r>
              <a:rPr lang="en-US" b="1" dirty="0" smtClean="0"/>
              <a:t>Evidence for transgenerational metabolic programming in Drosophila.</a:t>
            </a:r>
          </a:p>
          <a:p>
            <a:r>
              <a:rPr lang="en-US" u="sng" dirty="0" err="1" smtClean="0">
                <a:hlinkClick r:id="rId4"/>
              </a:rPr>
              <a:t>Buescher</a:t>
            </a:r>
            <a:r>
              <a:rPr lang="en-US" u="sng" dirty="0" smtClean="0">
                <a:hlinkClick r:id="rId4"/>
              </a:rPr>
              <a:t> JL</a:t>
            </a:r>
            <a:r>
              <a:rPr lang="en-US" baseline="30000" dirty="0" smtClean="0"/>
              <a:t>1</a:t>
            </a:r>
            <a:r>
              <a:rPr lang="en-US" dirty="0" smtClean="0"/>
              <a:t>, </a:t>
            </a:r>
            <a:r>
              <a:rPr lang="en-US" u="sng" dirty="0" err="1" smtClean="0">
                <a:hlinkClick r:id="rId5"/>
              </a:rPr>
              <a:t>Musselman</a:t>
            </a:r>
            <a:r>
              <a:rPr lang="en-US" u="sng" dirty="0" smtClean="0">
                <a:hlinkClick r:id="rId5"/>
              </a:rPr>
              <a:t> LP</a:t>
            </a:r>
            <a:r>
              <a:rPr lang="en-US" dirty="0" smtClean="0"/>
              <a:t>, </a:t>
            </a:r>
            <a:r>
              <a:rPr lang="en-US" u="sng" dirty="0" smtClean="0">
                <a:hlinkClick r:id="rId6"/>
              </a:rPr>
              <a:t>Wilson CA</a:t>
            </a:r>
            <a:r>
              <a:rPr lang="en-US" dirty="0" smtClean="0"/>
              <a:t>, </a:t>
            </a:r>
            <a:r>
              <a:rPr lang="en-US" u="sng" dirty="0" smtClean="0">
                <a:hlinkClick r:id="rId7"/>
              </a:rPr>
              <a:t>Lang T</a:t>
            </a:r>
            <a:r>
              <a:rPr lang="en-US" dirty="0" smtClean="0"/>
              <a:t>, </a:t>
            </a:r>
            <a:r>
              <a:rPr lang="en-US" u="sng" dirty="0" err="1" smtClean="0">
                <a:hlinkClick r:id="rId8"/>
              </a:rPr>
              <a:t>Keleher</a:t>
            </a:r>
            <a:r>
              <a:rPr lang="en-US" u="sng" dirty="0" smtClean="0">
                <a:hlinkClick r:id="rId8"/>
              </a:rPr>
              <a:t> M</a:t>
            </a:r>
            <a:r>
              <a:rPr lang="en-US" dirty="0" smtClean="0"/>
              <a:t>, </a:t>
            </a:r>
            <a:r>
              <a:rPr lang="en-US" u="sng" dirty="0" err="1" smtClean="0">
                <a:hlinkClick r:id="rId9"/>
              </a:rPr>
              <a:t>Baranski</a:t>
            </a:r>
            <a:r>
              <a:rPr lang="en-US" u="sng" dirty="0" smtClean="0">
                <a:hlinkClick r:id="rId9"/>
              </a:rPr>
              <a:t> TJ</a:t>
            </a:r>
            <a:r>
              <a:rPr lang="en-US" dirty="0" smtClean="0"/>
              <a:t>, </a:t>
            </a:r>
            <a:r>
              <a:rPr lang="en-US" u="sng" dirty="0" smtClean="0">
                <a:hlinkClick r:id="rId10"/>
              </a:rPr>
              <a:t>Duncan JG</a:t>
            </a:r>
            <a:r>
              <a:rPr lang="en-US" dirty="0" smtClean="0"/>
              <a:t>.</a:t>
            </a:r>
            <a:endParaRPr lang="en-US" dirty="0"/>
          </a:p>
        </p:txBody>
      </p:sp>
      <p:sp>
        <p:nvSpPr>
          <p:cNvPr id="7" name="TextBox 6"/>
          <p:cNvSpPr txBox="1"/>
          <p:nvPr/>
        </p:nvSpPr>
        <p:spPr>
          <a:xfrm>
            <a:off x="0" y="4203879"/>
            <a:ext cx="5929059" cy="369332"/>
          </a:xfrm>
          <a:prstGeom prst="rect">
            <a:avLst/>
          </a:prstGeom>
          <a:noFill/>
        </p:spPr>
        <p:txBody>
          <a:bodyPr wrap="none" rtlCol="0">
            <a:spAutoFit/>
          </a:bodyPr>
          <a:lstStyle/>
          <a:p>
            <a:r>
              <a:rPr lang="en-US" dirty="0" smtClean="0"/>
              <a:t>F0 female to F2 progeny, </a:t>
            </a:r>
            <a:r>
              <a:rPr lang="en-US" dirty="0" err="1" smtClean="0"/>
              <a:t>triacylglyerides</a:t>
            </a:r>
            <a:r>
              <a:rPr lang="en-US" dirty="0" smtClean="0"/>
              <a:t> and gene expression</a:t>
            </a:r>
            <a:endParaRPr lang="en-US" dirty="0"/>
          </a:p>
        </p:txBody>
      </p:sp>
      <p:sp>
        <p:nvSpPr>
          <p:cNvPr id="8" name="Rectangle 7"/>
          <p:cNvSpPr/>
          <p:nvPr/>
        </p:nvSpPr>
        <p:spPr>
          <a:xfrm>
            <a:off x="0" y="4923472"/>
            <a:ext cx="9144000" cy="1477328"/>
          </a:xfrm>
          <a:prstGeom prst="rect">
            <a:avLst/>
          </a:prstGeom>
        </p:spPr>
        <p:txBody>
          <a:bodyPr wrap="square">
            <a:spAutoFit/>
          </a:bodyPr>
          <a:lstStyle/>
          <a:p>
            <a:r>
              <a:rPr lang="en-US" u="sng" dirty="0" smtClean="0">
                <a:hlinkClick r:id="rId11" tooltip="Cell."/>
              </a:rPr>
              <a:t>Cell.</a:t>
            </a:r>
            <a:r>
              <a:rPr lang="en-US" dirty="0" smtClean="0"/>
              <a:t> 2014 Dec 4;159(6):1352-64. </a:t>
            </a:r>
            <a:r>
              <a:rPr lang="en-US" dirty="0" err="1" smtClean="0"/>
              <a:t>doi</a:t>
            </a:r>
            <a:r>
              <a:rPr lang="en-US" dirty="0" smtClean="0"/>
              <a:t>: 10.1016/j.cell.2014.11.005.</a:t>
            </a:r>
          </a:p>
          <a:p>
            <a:r>
              <a:rPr lang="en-US" b="1" dirty="0" smtClean="0"/>
              <a:t>Paternal diet defines offspring chromatin state and intergenerational obesity.</a:t>
            </a:r>
          </a:p>
          <a:p>
            <a:r>
              <a:rPr lang="en-US" u="sng" dirty="0" smtClean="0">
                <a:hlinkClick r:id="rId12"/>
              </a:rPr>
              <a:t>Öst A</a:t>
            </a:r>
            <a:r>
              <a:rPr lang="en-US" baseline="30000" dirty="0" smtClean="0"/>
              <a:t>1</a:t>
            </a:r>
            <a:r>
              <a:rPr lang="en-US" dirty="0" smtClean="0"/>
              <a:t>, </a:t>
            </a:r>
            <a:r>
              <a:rPr lang="en-US" u="sng" dirty="0" err="1" smtClean="0">
                <a:hlinkClick r:id="rId13"/>
              </a:rPr>
              <a:t>Lempradl</a:t>
            </a:r>
            <a:r>
              <a:rPr lang="en-US" u="sng" dirty="0" smtClean="0">
                <a:hlinkClick r:id="rId13"/>
              </a:rPr>
              <a:t> A</a:t>
            </a:r>
            <a:r>
              <a:rPr lang="en-US" baseline="30000" dirty="0" smtClean="0"/>
              <a:t>2</a:t>
            </a:r>
            <a:r>
              <a:rPr lang="en-US" dirty="0" smtClean="0"/>
              <a:t>, </a:t>
            </a:r>
            <a:r>
              <a:rPr lang="en-US" u="sng" dirty="0" err="1" smtClean="0">
                <a:hlinkClick r:id="rId14"/>
              </a:rPr>
              <a:t>Casas</a:t>
            </a:r>
            <a:r>
              <a:rPr lang="en-US" u="sng" dirty="0" smtClean="0">
                <a:hlinkClick r:id="rId14"/>
              </a:rPr>
              <a:t> E</a:t>
            </a:r>
            <a:r>
              <a:rPr lang="en-US" baseline="30000" dirty="0" smtClean="0"/>
              <a:t>3</a:t>
            </a:r>
            <a:r>
              <a:rPr lang="en-US" dirty="0" smtClean="0"/>
              <a:t>, </a:t>
            </a:r>
            <a:r>
              <a:rPr lang="en-US" u="sng" dirty="0" err="1" smtClean="0">
                <a:hlinkClick r:id="rId15"/>
              </a:rPr>
              <a:t>Weigert</a:t>
            </a:r>
            <a:r>
              <a:rPr lang="en-US" u="sng" dirty="0" smtClean="0">
                <a:hlinkClick r:id="rId15"/>
              </a:rPr>
              <a:t> M</a:t>
            </a:r>
            <a:r>
              <a:rPr lang="en-US" baseline="30000" dirty="0" smtClean="0"/>
              <a:t>2</a:t>
            </a:r>
            <a:r>
              <a:rPr lang="en-US" dirty="0" smtClean="0"/>
              <a:t>, </a:t>
            </a:r>
            <a:r>
              <a:rPr lang="en-US" u="sng" dirty="0" err="1" smtClean="0">
                <a:hlinkClick r:id="rId16"/>
              </a:rPr>
              <a:t>Tiko</a:t>
            </a:r>
            <a:r>
              <a:rPr lang="en-US" u="sng" dirty="0" smtClean="0">
                <a:hlinkClick r:id="rId16"/>
              </a:rPr>
              <a:t> T</a:t>
            </a:r>
            <a:r>
              <a:rPr lang="en-US" baseline="30000" dirty="0" smtClean="0"/>
              <a:t>2</a:t>
            </a:r>
            <a:r>
              <a:rPr lang="en-US" dirty="0" smtClean="0"/>
              <a:t>, </a:t>
            </a:r>
            <a:r>
              <a:rPr lang="en-US" u="sng" dirty="0" err="1" smtClean="0">
                <a:hlinkClick r:id="rId17"/>
              </a:rPr>
              <a:t>Deniz</a:t>
            </a:r>
            <a:r>
              <a:rPr lang="en-US" u="sng" dirty="0" smtClean="0">
                <a:hlinkClick r:id="rId17"/>
              </a:rPr>
              <a:t> M</a:t>
            </a:r>
            <a:r>
              <a:rPr lang="en-US" baseline="30000" dirty="0" smtClean="0"/>
              <a:t>2</a:t>
            </a:r>
            <a:r>
              <a:rPr lang="en-US" dirty="0" smtClean="0"/>
              <a:t>, </a:t>
            </a:r>
            <a:r>
              <a:rPr lang="en-US" u="sng" dirty="0" err="1" smtClean="0">
                <a:hlinkClick r:id="rId18"/>
              </a:rPr>
              <a:t>Pantano</a:t>
            </a:r>
            <a:r>
              <a:rPr lang="en-US" u="sng" dirty="0" smtClean="0">
                <a:hlinkClick r:id="rId18"/>
              </a:rPr>
              <a:t> L</a:t>
            </a:r>
            <a:r>
              <a:rPr lang="en-US" baseline="30000" dirty="0" smtClean="0"/>
              <a:t>4</a:t>
            </a:r>
            <a:r>
              <a:rPr lang="en-US" dirty="0" smtClean="0"/>
              <a:t>, </a:t>
            </a:r>
            <a:r>
              <a:rPr lang="en-US" u="sng" dirty="0" err="1" smtClean="0">
                <a:hlinkClick r:id="rId19"/>
              </a:rPr>
              <a:t>Boenisch</a:t>
            </a:r>
            <a:r>
              <a:rPr lang="en-US" u="sng" dirty="0" smtClean="0">
                <a:hlinkClick r:id="rId19"/>
              </a:rPr>
              <a:t> U</a:t>
            </a:r>
            <a:r>
              <a:rPr lang="en-US" baseline="30000" dirty="0" smtClean="0"/>
              <a:t>2</a:t>
            </a:r>
            <a:r>
              <a:rPr lang="en-US" dirty="0" smtClean="0"/>
              <a:t>, </a:t>
            </a:r>
            <a:r>
              <a:rPr lang="en-US" u="sng" dirty="0" err="1" smtClean="0">
                <a:hlinkClick r:id="rId20"/>
              </a:rPr>
              <a:t>Itskov</a:t>
            </a:r>
            <a:r>
              <a:rPr lang="en-US" u="sng" dirty="0" smtClean="0">
                <a:hlinkClick r:id="rId20"/>
              </a:rPr>
              <a:t> PM</a:t>
            </a:r>
            <a:r>
              <a:rPr lang="en-US" baseline="30000" dirty="0" smtClean="0"/>
              <a:t>5</a:t>
            </a:r>
            <a:r>
              <a:rPr lang="en-US" dirty="0" smtClean="0"/>
              <a:t>, </a:t>
            </a:r>
            <a:r>
              <a:rPr lang="en-US" u="sng" dirty="0" err="1" smtClean="0">
                <a:hlinkClick r:id="rId21"/>
              </a:rPr>
              <a:t>Stoeckius</a:t>
            </a:r>
            <a:r>
              <a:rPr lang="en-US" u="sng" dirty="0" smtClean="0">
                <a:hlinkClick r:id="rId21"/>
              </a:rPr>
              <a:t> M</a:t>
            </a:r>
            <a:r>
              <a:rPr lang="en-US" baseline="30000" dirty="0" smtClean="0"/>
              <a:t>6</a:t>
            </a:r>
            <a:r>
              <a:rPr lang="en-US" dirty="0" smtClean="0"/>
              <a:t>, </a:t>
            </a:r>
            <a:r>
              <a:rPr lang="en-US" u="sng" dirty="0" err="1" smtClean="0">
                <a:hlinkClick r:id="rId22"/>
              </a:rPr>
              <a:t>Ruf</a:t>
            </a:r>
            <a:r>
              <a:rPr lang="en-US" u="sng" dirty="0" smtClean="0">
                <a:hlinkClick r:id="rId22"/>
              </a:rPr>
              <a:t> M</a:t>
            </a:r>
            <a:r>
              <a:rPr lang="en-US" baseline="30000" dirty="0" smtClean="0"/>
              <a:t>2</a:t>
            </a:r>
            <a:r>
              <a:rPr lang="en-US" dirty="0" smtClean="0"/>
              <a:t>, </a:t>
            </a:r>
            <a:r>
              <a:rPr lang="en-US" u="sng" dirty="0" err="1" smtClean="0">
                <a:hlinkClick r:id="rId23"/>
              </a:rPr>
              <a:t>Rajewsky</a:t>
            </a:r>
            <a:r>
              <a:rPr lang="en-US" u="sng" dirty="0" smtClean="0">
                <a:hlinkClick r:id="rId23"/>
              </a:rPr>
              <a:t> N</a:t>
            </a:r>
            <a:r>
              <a:rPr lang="en-US" baseline="30000" dirty="0" smtClean="0"/>
              <a:t>6</a:t>
            </a:r>
            <a:r>
              <a:rPr lang="en-US" dirty="0" smtClean="0"/>
              <a:t>, </a:t>
            </a:r>
            <a:r>
              <a:rPr lang="en-US" u="sng" dirty="0" smtClean="0">
                <a:hlinkClick r:id="rId24"/>
              </a:rPr>
              <a:t>Reuter G</a:t>
            </a:r>
            <a:r>
              <a:rPr lang="en-US" baseline="30000" dirty="0" smtClean="0"/>
              <a:t>7</a:t>
            </a:r>
            <a:r>
              <a:rPr lang="en-US" dirty="0" smtClean="0"/>
              <a:t>, </a:t>
            </a:r>
            <a:r>
              <a:rPr lang="en-US" u="sng" dirty="0" err="1" smtClean="0">
                <a:hlinkClick r:id="rId25"/>
              </a:rPr>
              <a:t>Iovino</a:t>
            </a:r>
            <a:r>
              <a:rPr lang="en-US" u="sng" dirty="0" smtClean="0">
                <a:hlinkClick r:id="rId25"/>
              </a:rPr>
              <a:t> N</a:t>
            </a:r>
            <a:r>
              <a:rPr lang="en-US" baseline="30000" dirty="0" smtClean="0"/>
              <a:t>2</a:t>
            </a:r>
            <a:r>
              <a:rPr lang="en-US" dirty="0" smtClean="0"/>
              <a:t>, </a:t>
            </a:r>
            <a:r>
              <a:rPr lang="en-US" u="sng" dirty="0" err="1" smtClean="0">
                <a:hlinkClick r:id="rId26"/>
              </a:rPr>
              <a:t>Ribeiro</a:t>
            </a:r>
            <a:r>
              <a:rPr lang="en-US" u="sng" dirty="0" smtClean="0">
                <a:hlinkClick r:id="rId26"/>
              </a:rPr>
              <a:t> C</a:t>
            </a:r>
            <a:r>
              <a:rPr lang="en-US" baseline="30000" dirty="0" smtClean="0"/>
              <a:t>5</a:t>
            </a:r>
            <a:r>
              <a:rPr lang="en-US" dirty="0" smtClean="0"/>
              <a:t>, </a:t>
            </a:r>
            <a:r>
              <a:rPr lang="en-US" u="sng" dirty="0" err="1" smtClean="0">
                <a:hlinkClick r:id="rId27"/>
              </a:rPr>
              <a:t>Alenius</a:t>
            </a:r>
            <a:r>
              <a:rPr lang="en-US" u="sng" dirty="0" smtClean="0">
                <a:hlinkClick r:id="rId27"/>
              </a:rPr>
              <a:t> M</a:t>
            </a:r>
            <a:r>
              <a:rPr lang="en-US" baseline="30000" dirty="0" smtClean="0"/>
              <a:t>8</a:t>
            </a:r>
            <a:r>
              <a:rPr lang="en-US" dirty="0" smtClean="0"/>
              <a:t>, </a:t>
            </a:r>
            <a:r>
              <a:rPr lang="en-US" u="sng" dirty="0" err="1" smtClean="0">
                <a:hlinkClick r:id="rId28"/>
              </a:rPr>
              <a:t>Heyne</a:t>
            </a:r>
            <a:r>
              <a:rPr lang="en-US" u="sng" dirty="0" smtClean="0">
                <a:hlinkClick r:id="rId28"/>
              </a:rPr>
              <a:t> S</a:t>
            </a:r>
            <a:r>
              <a:rPr lang="en-US" baseline="30000" dirty="0" smtClean="0"/>
              <a:t>2</a:t>
            </a:r>
            <a:r>
              <a:rPr lang="en-US" dirty="0" smtClean="0"/>
              <a:t>, </a:t>
            </a:r>
            <a:r>
              <a:rPr lang="en-US" u="sng" dirty="0" err="1" smtClean="0">
                <a:hlinkClick r:id="rId29"/>
              </a:rPr>
              <a:t>Vavouri</a:t>
            </a:r>
            <a:r>
              <a:rPr lang="en-US" u="sng" dirty="0" smtClean="0">
                <a:hlinkClick r:id="rId29"/>
              </a:rPr>
              <a:t> T</a:t>
            </a:r>
            <a:r>
              <a:rPr lang="en-US" baseline="30000" dirty="0" smtClean="0"/>
              <a:t>3</a:t>
            </a:r>
            <a:r>
              <a:rPr lang="en-US" dirty="0" smtClean="0"/>
              <a:t>, </a:t>
            </a:r>
            <a:r>
              <a:rPr lang="en-US" u="sng" dirty="0" smtClean="0">
                <a:hlinkClick r:id="rId30"/>
              </a:rPr>
              <a:t>Pospisilik JA</a:t>
            </a:r>
            <a:r>
              <a:rPr lang="en-US" baseline="30000" dirty="0" smtClean="0"/>
              <a:t>9</a:t>
            </a:r>
            <a:r>
              <a:rPr lang="en-US" dirty="0" smtClean="0"/>
              <a:t>.</a:t>
            </a:r>
            <a:endParaRPr lang="en-US" dirty="0"/>
          </a:p>
        </p:txBody>
      </p:sp>
      <p:sp>
        <p:nvSpPr>
          <p:cNvPr id="9" name="TextBox 8"/>
          <p:cNvSpPr txBox="1"/>
          <p:nvPr/>
        </p:nvSpPr>
        <p:spPr>
          <a:xfrm>
            <a:off x="0" y="6336268"/>
            <a:ext cx="5838650" cy="369332"/>
          </a:xfrm>
          <a:prstGeom prst="rect">
            <a:avLst/>
          </a:prstGeom>
          <a:noFill/>
        </p:spPr>
        <p:txBody>
          <a:bodyPr wrap="none" rtlCol="0">
            <a:spAutoFit/>
          </a:bodyPr>
          <a:lstStyle/>
          <a:p>
            <a:r>
              <a:rPr lang="en-US" u="sng" dirty="0" smtClean="0"/>
              <a:t>F0 males to F1 progeny, </a:t>
            </a:r>
            <a:r>
              <a:rPr lang="en-US" u="sng" dirty="0" err="1" smtClean="0"/>
              <a:t>triacylglyerides</a:t>
            </a:r>
            <a:r>
              <a:rPr lang="en-US" u="sng" dirty="0" smtClean="0"/>
              <a:t> and gene expression</a:t>
            </a:r>
            <a:endParaRPr lang="en-US" u="sng"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 calcmode="lin" valueType="num">
                                      <p:cBhvr additive="base">
                                        <p:cTn id="2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 calcmode="lin" valueType="num">
                                      <p:cBhvr additive="base">
                                        <p:cTn id="3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7" grpId="0" build="allAtOnce"/>
      <p:bldP spid="8" grpId="0" build="allAtOnce"/>
      <p:bldP spid="9"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p:nvPr/>
        </p:nvSpPr>
        <p:spPr>
          <a:xfrm>
            <a:off x="152400" y="6167046"/>
            <a:ext cx="8913407" cy="32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b="1" i="0" u="none" strike="noStrike" cap="none" baseline="0" dirty="0">
                <a:solidFill>
                  <a:srgbClr val="366092"/>
                </a:solidFill>
                <a:latin typeface="Calibri"/>
                <a:ea typeface="Calibri"/>
                <a:cs typeface="Calibri"/>
                <a:sym typeface="Calibri"/>
              </a:rPr>
              <a:t>Zeybel, M. </a:t>
            </a:r>
            <a:r>
              <a:rPr lang="en-US" b="1" i="1" u="none" strike="noStrike" cap="none" baseline="0" dirty="0">
                <a:solidFill>
                  <a:srgbClr val="366092"/>
                </a:solidFill>
                <a:latin typeface="Calibri"/>
                <a:ea typeface="Calibri"/>
                <a:cs typeface="Calibri"/>
                <a:sym typeface="Calibri"/>
              </a:rPr>
              <a:t>et al</a:t>
            </a:r>
            <a:r>
              <a:rPr lang="en-US" b="0" i="0" u="none" strike="noStrike" cap="none" baseline="0" dirty="0">
                <a:solidFill>
                  <a:srgbClr val="366092"/>
                </a:solidFill>
                <a:latin typeface="Calibri"/>
                <a:ea typeface="Calibri"/>
                <a:cs typeface="Calibri"/>
                <a:sym typeface="Calibri"/>
              </a:rPr>
              <a:t>. </a:t>
            </a:r>
            <a:r>
              <a:rPr lang="en-US" b="1" i="0" u="none" strike="noStrike" cap="none" baseline="0" dirty="0">
                <a:solidFill>
                  <a:srgbClr val="366092"/>
                </a:solidFill>
                <a:latin typeface="Calibri"/>
                <a:ea typeface="Calibri"/>
                <a:cs typeface="Calibri"/>
                <a:sym typeface="Calibri"/>
              </a:rPr>
              <a:t>(2012)</a:t>
            </a:r>
            <a:r>
              <a:rPr lang="en-US" b="0" i="0" u="none" strike="noStrike" cap="none" baseline="0" dirty="0">
                <a:solidFill>
                  <a:schemeClr val="dk1"/>
                </a:solidFill>
                <a:latin typeface="Calibri"/>
                <a:ea typeface="Calibri"/>
                <a:cs typeface="Calibri"/>
                <a:sym typeface="Calibri"/>
              </a:rPr>
              <a:t> Multigenerational epigenetic adaptation of the hepatic wound-healing response.</a:t>
            </a:r>
            <a:r>
              <a:rPr lang="en-US" b="1" i="0" u="none" strike="noStrike" cap="none" baseline="0" dirty="0">
                <a:solidFill>
                  <a:schemeClr val="dk1"/>
                </a:solidFill>
                <a:latin typeface="Calibri"/>
                <a:ea typeface="Calibri"/>
                <a:cs typeface="Calibri"/>
                <a:sym typeface="Calibri"/>
              </a:rPr>
              <a:t> </a:t>
            </a:r>
            <a:r>
              <a:rPr lang="en-US" b="1" i="1" u="none" strike="noStrike" cap="none" baseline="0" dirty="0">
                <a:solidFill>
                  <a:schemeClr val="dk1"/>
                </a:solidFill>
                <a:latin typeface="Calibri"/>
                <a:ea typeface="Calibri"/>
                <a:cs typeface="Calibri"/>
                <a:sym typeface="Calibri"/>
              </a:rPr>
              <a:t>Nature Med</a:t>
            </a:r>
            <a:r>
              <a:rPr lang="en-US" b="0" i="1" u="none" strike="noStrike" cap="none" baseline="0" dirty="0">
                <a:solidFill>
                  <a:schemeClr val="dk1"/>
                </a:solidFill>
                <a:latin typeface="Calibri"/>
                <a:ea typeface="Calibri"/>
                <a:cs typeface="Calibri"/>
                <a:sym typeface="Calibri"/>
              </a:rPr>
              <a:t>.</a:t>
            </a:r>
          </a:p>
        </p:txBody>
      </p:sp>
      <p:sp>
        <p:nvSpPr>
          <p:cNvPr id="122" name="Shape 122"/>
          <p:cNvSpPr txBox="1">
            <a:spLocks noGrp="1"/>
          </p:cNvSpPr>
          <p:nvPr>
            <p:ph type="title"/>
          </p:nvPr>
        </p:nvSpPr>
        <p:spPr>
          <a:xfrm>
            <a:off x="0" y="0"/>
            <a:ext cx="9144000" cy="684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200" b="1" i="0" u="none" strike="noStrike" cap="none" baseline="0">
                <a:solidFill>
                  <a:schemeClr val="dk1"/>
                </a:solidFill>
                <a:latin typeface="Calibri"/>
                <a:ea typeface="Calibri"/>
                <a:cs typeface="Calibri"/>
                <a:sym typeface="Calibri"/>
              </a:rPr>
              <a:t>Transgenerational Epigenetic Inheritance Example I</a:t>
            </a:r>
          </a:p>
        </p:txBody>
      </p:sp>
      <p:grpSp>
        <p:nvGrpSpPr>
          <p:cNvPr id="2" name="Group 1"/>
          <p:cNvGrpSpPr/>
          <p:nvPr/>
        </p:nvGrpSpPr>
        <p:grpSpPr>
          <a:xfrm>
            <a:off x="152400" y="1372046"/>
            <a:ext cx="3464257" cy="4598543"/>
            <a:chOff x="152400" y="1372046"/>
            <a:chExt cx="3464257" cy="4598543"/>
          </a:xfrm>
        </p:grpSpPr>
        <p:grpSp>
          <p:nvGrpSpPr>
            <p:cNvPr id="3" name="Shape 113"/>
            <p:cNvGrpSpPr/>
            <p:nvPr/>
          </p:nvGrpSpPr>
          <p:grpSpPr>
            <a:xfrm>
              <a:off x="152400" y="1372046"/>
              <a:ext cx="3464257" cy="3425106"/>
              <a:chOff x="152400" y="1066800"/>
              <a:chExt cx="3464257" cy="2194293"/>
            </a:xfrm>
          </p:grpSpPr>
          <p:pic>
            <p:nvPicPr>
              <p:cNvPr id="114" name="Shape 114"/>
              <p:cNvPicPr preferRelativeResize="0"/>
              <p:nvPr/>
            </p:nvPicPr>
            <p:blipFill rotWithShape="1">
              <a:blip r:embed="rId3" cstate="print">
                <a:alphaModFix/>
              </a:blip>
              <a:srcRect r="58215" b="44667"/>
              <a:stretch/>
            </p:blipFill>
            <p:spPr>
              <a:xfrm>
                <a:off x="163830" y="1066800"/>
                <a:ext cx="3452827" cy="2194293"/>
              </a:xfrm>
              <a:prstGeom prst="rect">
                <a:avLst/>
              </a:prstGeom>
              <a:noFill/>
              <a:ln>
                <a:noFill/>
              </a:ln>
            </p:spPr>
          </p:pic>
          <p:sp>
            <p:nvSpPr>
              <p:cNvPr id="115" name="Shape 115"/>
              <p:cNvSpPr/>
              <p:nvPr/>
            </p:nvSpPr>
            <p:spPr>
              <a:xfrm>
                <a:off x="152400" y="1066800"/>
                <a:ext cx="228600" cy="228600"/>
              </a:xfrm>
              <a:prstGeom prst="rect">
                <a:avLst/>
              </a:prstGeom>
              <a:solidFill>
                <a:schemeClr val="lt1"/>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pic>
          <p:nvPicPr>
            <p:cNvPr id="25" name="Picture 4"/>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40771" t="9837" r="41443" b="74178"/>
            <a:stretch/>
          </p:blipFill>
          <p:spPr bwMode="auto">
            <a:xfrm>
              <a:off x="366244" y="4979989"/>
              <a:ext cx="1523999"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228600" y="4721423"/>
              <a:ext cx="2057399" cy="307777"/>
            </a:xfrm>
            <a:prstGeom prst="rect">
              <a:avLst/>
            </a:prstGeom>
          </p:spPr>
          <p:txBody>
            <a:bodyPr wrap="square">
              <a:spAutoFit/>
            </a:bodyPr>
            <a:lstStyle/>
            <a:p>
              <a:r>
                <a:rPr lang="en-GB" b="1" dirty="0" smtClean="0"/>
                <a:t>Hepatic wounding</a:t>
              </a:r>
              <a:endParaRPr lang="en-US" b="1" dirty="0"/>
            </a:p>
          </p:txBody>
        </p:sp>
      </p:grpSp>
      <p:grpSp>
        <p:nvGrpSpPr>
          <p:cNvPr id="4" name="Group 11"/>
          <p:cNvGrpSpPr/>
          <p:nvPr/>
        </p:nvGrpSpPr>
        <p:grpSpPr>
          <a:xfrm>
            <a:off x="3429000" y="1196752"/>
            <a:ext cx="2895600" cy="3921474"/>
            <a:chOff x="3429000" y="1196752"/>
            <a:chExt cx="2895600" cy="3921474"/>
          </a:xfrm>
        </p:grpSpPr>
        <p:sp>
          <p:nvSpPr>
            <p:cNvPr id="6" name="Rectangle 5"/>
            <p:cNvSpPr/>
            <p:nvPr/>
          </p:nvSpPr>
          <p:spPr>
            <a:xfrm>
              <a:off x="4306679" y="4529968"/>
              <a:ext cx="1745991" cy="307777"/>
            </a:xfrm>
            <a:prstGeom prst="rect">
              <a:avLst/>
            </a:prstGeom>
          </p:spPr>
          <p:txBody>
            <a:bodyPr wrap="none">
              <a:spAutoFit/>
            </a:bodyPr>
            <a:lstStyle/>
            <a:p>
              <a:r>
                <a:rPr lang="en-US" b="1" dirty="0" smtClean="0"/>
                <a:t>Sirius </a:t>
              </a:r>
              <a:r>
                <a:rPr lang="en-US" b="1" dirty="0"/>
                <a:t>red staining</a:t>
              </a:r>
              <a:endParaRPr lang="en-GB" b="1" dirty="0"/>
            </a:p>
          </p:txBody>
        </p:sp>
        <p:sp>
          <p:nvSpPr>
            <p:cNvPr id="7" name="Rectangle 6"/>
            <p:cNvSpPr/>
            <p:nvPr/>
          </p:nvSpPr>
          <p:spPr>
            <a:xfrm>
              <a:off x="4739489" y="4810449"/>
              <a:ext cx="880369" cy="307777"/>
            </a:xfrm>
            <a:prstGeom prst="rect">
              <a:avLst/>
            </a:prstGeom>
          </p:spPr>
          <p:txBody>
            <a:bodyPr wrap="none">
              <a:spAutoFit/>
            </a:bodyPr>
            <a:lstStyle/>
            <a:p>
              <a:r>
                <a:rPr lang="en-US" b="1" dirty="0"/>
                <a:t>Fibrosis</a:t>
              </a:r>
              <a:endParaRPr lang="en-US" dirty="0"/>
            </a:p>
          </p:txBody>
        </p:sp>
        <p:grpSp>
          <p:nvGrpSpPr>
            <p:cNvPr id="5" name="Group 4"/>
            <p:cNvGrpSpPr/>
            <p:nvPr/>
          </p:nvGrpSpPr>
          <p:grpSpPr>
            <a:xfrm>
              <a:off x="3429000" y="1196752"/>
              <a:ext cx="2895600" cy="3324840"/>
              <a:chOff x="3429000" y="1196752"/>
              <a:chExt cx="2895600" cy="3324840"/>
            </a:xfrm>
          </p:grpSpPr>
          <p:pic>
            <p:nvPicPr>
              <p:cNvPr id="117" name="Shape 117"/>
              <p:cNvPicPr preferRelativeResize="0"/>
              <p:nvPr/>
            </p:nvPicPr>
            <p:blipFill rotWithShape="1">
              <a:blip r:embed="rId3" cstate="print">
                <a:alphaModFix/>
              </a:blip>
              <a:srcRect l="59132" t="8799" r="11103"/>
              <a:stretch/>
            </p:blipFill>
            <p:spPr>
              <a:xfrm>
                <a:off x="3856816" y="1196752"/>
                <a:ext cx="2467784" cy="3324840"/>
              </a:xfrm>
              <a:prstGeom prst="rect">
                <a:avLst/>
              </a:prstGeom>
              <a:noFill/>
              <a:ln>
                <a:noFill/>
              </a:ln>
            </p:spPr>
          </p:pic>
          <p:cxnSp>
            <p:nvCxnSpPr>
              <p:cNvPr id="19" name="Straight Arrow Connector 18"/>
              <p:cNvCxnSpPr>
                <a:endCxn id="117" idx="1"/>
              </p:cNvCxnSpPr>
              <p:nvPr/>
            </p:nvCxnSpPr>
            <p:spPr>
              <a:xfrm flipV="1">
                <a:off x="3429000" y="2859172"/>
                <a:ext cx="427816"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grpSp>
        <p:nvGrpSpPr>
          <p:cNvPr id="8" name="Group 10"/>
          <p:cNvGrpSpPr/>
          <p:nvPr/>
        </p:nvGrpSpPr>
        <p:grpSpPr>
          <a:xfrm>
            <a:off x="6327247" y="1979699"/>
            <a:ext cx="2743200" cy="2579132"/>
            <a:chOff x="6327247" y="1979699"/>
            <a:chExt cx="2743200" cy="2579132"/>
          </a:xfrm>
        </p:grpSpPr>
        <p:grpSp>
          <p:nvGrpSpPr>
            <p:cNvPr id="9" name="Group 9"/>
            <p:cNvGrpSpPr/>
            <p:nvPr/>
          </p:nvGrpSpPr>
          <p:grpSpPr>
            <a:xfrm>
              <a:off x="6632047" y="1979699"/>
              <a:ext cx="2438400" cy="2579132"/>
              <a:chOff x="6632047" y="1979699"/>
              <a:chExt cx="2438400" cy="2579132"/>
            </a:xfrm>
          </p:grpSpPr>
          <p:pic>
            <p:nvPicPr>
              <p:cNvPr id="21"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632047" y="1979699"/>
                <a:ext cx="2438400" cy="220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6703484" y="4189499"/>
                <a:ext cx="2295525" cy="369332"/>
              </a:xfrm>
              <a:prstGeom prst="rect">
                <a:avLst/>
              </a:prstGeom>
              <a:noFill/>
            </p:spPr>
            <p:txBody>
              <a:bodyPr wrap="square" rtlCol="0">
                <a:spAutoFit/>
              </a:bodyPr>
              <a:lstStyle/>
              <a:p>
                <a:pPr algn="ctr"/>
                <a:r>
                  <a:rPr lang="en-US" dirty="0" smtClean="0"/>
                  <a:t> PPAR</a:t>
                </a:r>
                <a:r>
                  <a:rPr lang="en-US" dirty="0" smtClean="0">
                    <a:sym typeface="Symbol"/>
                  </a:rPr>
                  <a:t> Promoter</a:t>
                </a:r>
                <a:endParaRPr lang="en-GB" dirty="0"/>
              </a:p>
            </p:txBody>
          </p:sp>
        </p:grpSp>
        <p:cxnSp>
          <p:nvCxnSpPr>
            <p:cNvPr id="20" name="Straight Arrow Connector 19"/>
            <p:cNvCxnSpPr/>
            <p:nvPr/>
          </p:nvCxnSpPr>
          <p:spPr>
            <a:xfrm>
              <a:off x="6327247" y="2859172"/>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95680819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3"/>
          <p:cNvGrpSpPr/>
          <p:nvPr/>
        </p:nvGrpSpPr>
        <p:grpSpPr>
          <a:xfrm>
            <a:off x="1676400" y="3124200"/>
            <a:ext cx="5933292" cy="2133600"/>
            <a:chOff x="914400" y="1965959"/>
            <a:chExt cx="6248400" cy="3139441"/>
          </a:xfrm>
        </p:grpSpPr>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2486025"/>
              <a:ext cx="6248400" cy="240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37260" y="1965959"/>
              <a:ext cx="2095500"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066800" y="4848225"/>
              <a:ext cx="4895850" cy="25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8" name="TextBox 7"/>
          <p:cNvSpPr txBox="1"/>
          <p:nvPr/>
        </p:nvSpPr>
        <p:spPr>
          <a:xfrm>
            <a:off x="228600" y="1752600"/>
            <a:ext cx="8153400" cy="646331"/>
          </a:xfrm>
          <a:prstGeom prst="rect">
            <a:avLst/>
          </a:prstGeom>
          <a:noFill/>
        </p:spPr>
        <p:txBody>
          <a:bodyPr wrap="square" rtlCol="0">
            <a:spAutoFit/>
          </a:bodyPr>
          <a:lstStyle/>
          <a:p>
            <a:r>
              <a:rPr lang="en-GB" b="1" dirty="0">
                <a:solidFill>
                  <a:schemeClr val="accent1"/>
                </a:solidFill>
              </a:rPr>
              <a:t>C. </a:t>
            </a:r>
            <a:r>
              <a:rPr lang="en-GB" b="1" dirty="0" err="1" smtClean="0">
                <a:solidFill>
                  <a:schemeClr val="accent1"/>
                </a:solidFill>
              </a:rPr>
              <a:t>Cossetti</a:t>
            </a:r>
            <a:r>
              <a:rPr lang="en-GB" b="1" dirty="0">
                <a:solidFill>
                  <a:schemeClr val="accent1"/>
                </a:solidFill>
              </a:rPr>
              <a:t> </a:t>
            </a:r>
            <a:r>
              <a:rPr lang="en-GB" b="1" dirty="0" smtClean="0">
                <a:solidFill>
                  <a:schemeClr val="accent1"/>
                </a:solidFill>
              </a:rPr>
              <a:t>et al., (2014) </a:t>
            </a:r>
            <a:r>
              <a:rPr lang="en-GB" dirty="0" smtClean="0"/>
              <a:t>“Soma-to-</a:t>
            </a:r>
            <a:r>
              <a:rPr lang="en-GB" dirty="0" err="1" smtClean="0"/>
              <a:t>germline</a:t>
            </a:r>
            <a:r>
              <a:rPr lang="en-GB" dirty="0" smtClean="0"/>
              <a:t> </a:t>
            </a:r>
            <a:r>
              <a:rPr lang="en-GB" dirty="0"/>
              <a:t>transmission of RNA in mice </a:t>
            </a:r>
            <a:r>
              <a:rPr lang="en-GB" dirty="0" err="1"/>
              <a:t>xenografted</a:t>
            </a:r>
            <a:r>
              <a:rPr lang="en-GB" dirty="0"/>
              <a:t> with human tumour cells: possible transport by </a:t>
            </a:r>
            <a:r>
              <a:rPr lang="en-GB" dirty="0" err="1"/>
              <a:t>exosomes</a:t>
            </a:r>
            <a:r>
              <a:rPr lang="en-GB" dirty="0"/>
              <a:t>,” </a:t>
            </a:r>
            <a:r>
              <a:rPr lang="en-GB" b="1" dirty="0" err="1"/>
              <a:t>PloS</a:t>
            </a:r>
            <a:r>
              <a:rPr lang="en-GB" b="1" dirty="0"/>
              <a:t> </a:t>
            </a:r>
            <a:r>
              <a:rPr lang="en-GB" b="1" dirty="0" smtClean="0"/>
              <a:t>one</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838200" y="1371600"/>
            <a:ext cx="6477000" cy="4343400"/>
            <a:chOff x="136525" y="609600"/>
            <a:chExt cx="8855075" cy="5962650"/>
          </a:xfrm>
        </p:grpSpPr>
        <p:sp>
          <p:nvSpPr>
            <p:cNvPr id="2" name="Oval 157"/>
            <p:cNvSpPr>
              <a:spLocks noChangeArrowheads="1"/>
            </p:cNvSpPr>
            <p:nvPr/>
          </p:nvSpPr>
          <p:spPr bwMode="auto">
            <a:xfrm>
              <a:off x="1447800" y="7778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3" name="Oval 158"/>
            <p:cNvSpPr>
              <a:spLocks noChangeArrowheads="1"/>
            </p:cNvSpPr>
            <p:nvPr/>
          </p:nvSpPr>
          <p:spPr bwMode="auto">
            <a:xfrm>
              <a:off x="1651000" y="10064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4" name="Oval 159"/>
            <p:cNvSpPr>
              <a:spLocks noChangeArrowheads="1"/>
            </p:cNvSpPr>
            <p:nvPr/>
          </p:nvSpPr>
          <p:spPr bwMode="auto">
            <a:xfrm>
              <a:off x="1638300" y="1692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5" name="Oval 161"/>
            <p:cNvSpPr>
              <a:spLocks noChangeArrowheads="1"/>
            </p:cNvSpPr>
            <p:nvPr/>
          </p:nvSpPr>
          <p:spPr bwMode="auto">
            <a:xfrm>
              <a:off x="1447800" y="26066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6" name="Oval 162"/>
            <p:cNvSpPr>
              <a:spLocks noChangeArrowheads="1"/>
            </p:cNvSpPr>
            <p:nvPr/>
          </p:nvSpPr>
          <p:spPr bwMode="auto">
            <a:xfrm>
              <a:off x="1651000" y="2835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7" name="Oval 163"/>
            <p:cNvSpPr>
              <a:spLocks noChangeArrowheads="1"/>
            </p:cNvSpPr>
            <p:nvPr/>
          </p:nvSpPr>
          <p:spPr bwMode="auto">
            <a:xfrm>
              <a:off x="1638300" y="3521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8" name="Oval 164"/>
            <p:cNvSpPr>
              <a:spLocks noChangeArrowheads="1"/>
            </p:cNvSpPr>
            <p:nvPr/>
          </p:nvSpPr>
          <p:spPr bwMode="auto">
            <a:xfrm>
              <a:off x="1447800" y="44354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9" name="Oval 165"/>
            <p:cNvSpPr>
              <a:spLocks noChangeArrowheads="1"/>
            </p:cNvSpPr>
            <p:nvPr/>
          </p:nvSpPr>
          <p:spPr bwMode="auto">
            <a:xfrm>
              <a:off x="1651000" y="4664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0" name="Oval 166"/>
            <p:cNvSpPr>
              <a:spLocks noChangeArrowheads="1"/>
            </p:cNvSpPr>
            <p:nvPr/>
          </p:nvSpPr>
          <p:spPr bwMode="auto">
            <a:xfrm>
              <a:off x="1638300" y="53498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1" name="Text Box 167"/>
            <p:cNvSpPr txBox="1">
              <a:spLocks noChangeArrowheads="1"/>
            </p:cNvSpPr>
            <p:nvPr/>
          </p:nvSpPr>
          <p:spPr bwMode="auto">
            <a:xfrm>
              <a:off x="631825" y="609600"/>
              <a:ext cx="714375" cy="336550"/>
            </a:xfrm>
            <a:prstGeom prst="rect">
              <a:avLst/>
            </a:prstGeom>
            <a:noFill/>
            <a:ln w="9525">
              <a:noFill/>
              <a:miter lim="800000"/>
              <a:headEnd/>
              <a:tailEnd/>
            </a:ln>
            <a:effectLst/>
          </p:spPr>
          <p:txBody>
            <a:bodyPr wrap="none">
              <a:spAutoFit/>
            </a:bodyPr>
            <a:lstStyle/>
            <a:p>
              <a:r>
                <a:rPr lang="en-US" sz="1600" dirty="0"/>
                <a:t>Soma</a:t>
              </a:r>
            </a:p>
          </p:txBody>
        </p:sp>
        <p:sp>
          <p:nvSpPr>
            <p:cNvPr id="12" name="Text Box 168"/>
            <p:cNvSpPr txBox="1">
              <a:spLocks noChangeArrowheads="1"/>
            </p:cNvSpPr>
            <p:nvPr/>
          </p:nvSpPr>
          <p:spPr bwMode="auto">
            <a:xfrm>
              <a:off x="457200" y="1997075"/>
              <a:ext cx="1008063" cy="336550"/>
            </a:xfrm>
            <a:prstGeom prst="rect">
              <a:avLst/>
            </a:prstGeom>
            <a:noFill/>
            <a:ln w="9525">
              <a:noFill/>
              <a:miter lim="800000"/>
              <a:headEnd/>
              <a:tailEnd/>
            </a:ln>
            <a:effectLst/>
          </p:spPr>
          <p:txBody>
            <a:bodyPr wrap="none">
              <a:spAutoFit/>
            </a:bodyPr>
            <a:lstStyle/>
            <a:p>
              <a:r>
                <a:rPr lang="en-US" sz="1600" dirty="0"/>
                <a:t>Germline</a:t>
              </a:r>
            </a:p>
          </p:txBody>
        </p:sp>
        <p:sp>
          <p:nvSpPr>
            <p:cNvPr id="13" name="Line 169"/>
            <p:cNvSpPr>
              <a:spLocks noChangeShapeType="1"/>
            </p:cNvSpPr>
            <p:nvPr/>
          </p:nvSpPr>
          <p:spPr bwMode="auto">
            <a:xfrm>
              <a:off x="1320800" y="815975"/>
              <a:ext cx="304800" cy="228600"/>
            </a:xfrm>
            <a:prstGeom prst="line">
              <a:avLst/>
            </a:prstGeom>
            <a:noFill/>
            <a:ln w="9525">
              <a:solidFill>
                <a:schemeClr val="tx1"/>
              </a:solidFill>
              <a:round/>
              <a:headEnd/>
              <a:tailEnd type="triangle" w="med" len="med"/>
            </a:ln>
            <a:effectLst/>
          </p:spPr>
          <p:txBody>
            <a:bodyPr/>
            <a:lstStyle/>
            <a:p>
              <a:endParaRPr lang="en-US"/>
            </a:p>
          </p:txBody>
        </p:sp>
        <p:sp>
          <p:nvSpPr>
            <p:cNvPr id="14" name="Line 170"/>
            <p:cNvSpPr>
              <a:spLocks noChangeShapeType="1"/>
            </p:cNvSpPr>
            <p:nvPr/>
          </p:nvSpPr>
          <p:spPr bwMode="auto">
            <a:xfrm flipV="1">
              <a:off x="1397000" y="1882775"/>
              <a:ext cx="228600" cy="228600"/>
            </a:xfrm>
            <a:prstGeom prst="line">
              <a:avLst/>
            </a:prstGeom>
            <a:noFill/>
            <a:ln w="9525">
              <a:solidFill>
                <a:schemeClr val="tx1"/>
              </a:solidFill>
              <a:round/>
              <a:headEnd/>
              <a:tailEnd type="triangle" w="med" len="med"/>
            </a:ln>
            <a:effectLst/>
          </p:spPr>
          <p:txBody>
            <a:bodyPr/>
            <a:lstStyle/>
            <a:p>
              <a:endParaRPr lang="en-US"/>
            </a:p>
          </p:txBody>
        </p:sp>
        <p:sp>
          <p:nvSpPr>
            <p:cNvPr id="15" name="Oval 182"/>
            <p:cNvSpPr>
              <a:spLocks noChangeArrowheads="1"/>
            </p:cNvSpPr>
            <p:nvPr/>
          </p:nvSpPr>
          <p:spPr bwMode="auto">
            <a:xfrm>
              <a:off x="3886200" y="7778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16" name="Oval 183"/>
            <p:cNvSpPr>
              <a:spLocks noChangeArrowheads="1"/>
            </p:cNvSpPr>
            <p:nvPr/>
          </p:nvSpPr>
          <p:spPr bwMode="auto">
            <a:xfrm>
              <a:off x="4089400" y="10064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7" name="Oval 184"/>
            <p:cNvSpPr>
              <a:spLocks noChangeArrowheads="1"/>
            </p:cNvSpPr>
            <p:nvPr/>
          </p:nvSpPr>
          <p:spPr bwMode="auto">
            <a:xfrm>
              <a:off x="4076700" y="1692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18" name="Oval 185"/>
            <p:cNvSpPr>
              <a:spLocks noChangeArrowheads="1"/>
            </p:cNvSpPr>
            <p:nvPr/>
          </p:nvSpPr>
          <p:spPr bwMode="auto">
            <a:xfrm>
              <a:off x="3886200" y="26066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19" name="Oval 186"/>
            <p:cNvSpPr>
              <a:spLocks noChangeArrowheads="1"/>
            </p:cNvSpPr>
            <p:nvPr/>
          </p:nvSpPr>
          <p:spPr bwMode="auto">
            <a:xfrm>
              <a:off x="4089400" y="28352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0" name="Oval 187"/>
            <p:cNvSpPr>
              <a:spLocks noChangeArrowheads="1"/>
            </p:cNvSpPr>
            <p:nvPr/>
          </p:nvSpPr>
          <p:spPr bwMode="auto">
            <a:xfrm>
              <a:off x="4076700" y="3521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1" name="Oval 188"/>
            <p:cNvSpPr>
              <a:spLocks noChangeArrowheads="1"/>
            </p:cNvSpPr>
            <p:nvPr/>
          </p:nvSpPr>
          <p:spPr bwMode="auto">
            <a:xfrm>
              <a:off x="3886200" y="4435475"/>
              <a:ext cx="609600" cy="1371600"/>
            </a:xfrm>
            <a:prstGeom prst="ellipse">
              <a:avLst/>
            </a:prstGeom>
            <a:noFill/>
            <a:ln w="9525">
              <a:solidFill>
                <a:schemeClr val="tx1"/>
              </a:solidFill>
              <a:round/>
              <a:headEnd/>
              <a:tailEnd/>
            </a:ln>
            <a:effectLst/>
          </p:spPr>
          <p:txBody>
            <a:bodyPr wrap="none" anchor="ctr"/>
            <a:lstStyle/>
            <a:p>
              <a:endParaRPr lang="en-US"/>
            </a:p>
          </p:txBody>
        </p:sp>
        <p:sp>
          <p:nvSpPr>
            <p:cNvPr id="22" name="Oval 189"/>
            <p:cNvSpPr>
              <a:spLocks noChangeArrowheads="1"/>
            </p:cNvSpPr>
            <p:nvPr/>
          </p:nvSpPr>
          <p:spPr bwMode="auto">
            <a:xfrm>
              <a:off x="4089400" y="46640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3" name="Oval 190"/>
            <p:cNvSpPr>
              <a:spLocks noChangeArrowheads="1"/>
            </p:cNvSpPr>
            <p:nvPr/>
          </p:nvSpPr>
          <p:spPr bwMode="auto">
            <a:xfrm>
              <a:off x="4076700" y="5349875"/>
              <a:ext cx="228600" cy="228600"/>
            </a:xfrm>
            <a:prstGeom prst="ellipse">
              <a:avLst/>
            </a:prstGeom>
            <a:noFill/>
            <a:ln w="9525">
              <a:solidFill>
                <a:schemeClr val="tx1"/>
              </a:solidFill>
              <a:round/>
              <a:headEnd/>
              <a:tailEnd/>
            </a:ln>
            <a:effectLst/>
          </p:spPr>
          <p:txBody>
            <a:bodyPr wrap="none" anchor="ctr"/>
            <a:lstStyle/>
            <a:p>
              <a:endParaRPr lang="en-US"/>
            </a:p>
          </p:txBody>
        </p:sp>
        <p:sp>
          <p:nvSpPr>
            <p:cNvPr id="24" name="Line 193"/>
            <p:cNvSpPr>
              <a:spLocks noChangeShapeType="1"/>
            </p:cNvSpPr>
            <p:nvPr/>
          </p:nvSpPr>
          <p:spPr bwMode="auto">
            <a:xfrm>
              <a:off x="2590800" y="1463675"/>
              <a:ext cx="762000" cy="0"/>
            </a:xfrm>
            <a:prstGeom prst="line">
              <a:avLst/>
            </a:prstGeom>
            <a:noFill/>
            <a:ln w="28575">
              <a:solidFill>
                <a:schemeClr val="tx1"/>
              </a:solidFill>
              <a:round/>
              <a:headEnd/>
              <a:tailEnd type="triangle" w="med" len="med"/>
            </a:ln>
            <a:effectLst/>
          </p:spPr>
          <p:txBody>
            <a:bodyPr/>
            <a:lstStyle/>
            <a:p>
              <a:endParaRPr lang="en-US"/>
            </a:p>
          </p:txBody>
        </p:sp>
        <p:sp>
          <p:nvSpPr>
            <p:cNvPr id="25" name="Line 194"/>
            <p:cNvSpPr>
              <a:spLocks noChangeShapeType="1"/>
            </p:cNvSpPr>
            <p:nvPr/>
          </p:nvSpPr>
          <p:spPr bwMode="auto">
            <a:xfrm>
              <a:off x="2590800" y="3368675"/>
              <a:ext cx="762000" cy="0"/>
            </a:xfrm>
            <a:prstGeom prst="line">
              <a:avLst/>
            </a:prstGeom>
            <a:noFill/>
            <a:ln w="28575">
              <a:solidFill>
                <a:schemeClr val="tx1"/>
              </a:solidFill>
              <a:round/>
              <a:headEnd/>
              <a:tailEnd type="triangle" w="med" len="med"/>
            </a:ln>
            <a:effectLst/>
          </p:spPr>
          <p:txBody>
            <a:bodyPr/>
            <a:lstStyle/>
            <a:p>
              <a:endParaRPr lang="en-US"/>
            </a:p>
          </p:txBody>
        </p:sp>
        <p:sp>
          <p:nvSpPr>
            <p:cNvPr id="26" name="Line 195"/>
            <p:cNvSpPr>
              <a:spLocks noChangeShapeType="1"/>
            </p:cNvSpPr>
            <p:nvPr/>
          </p:nvSpPr>
          <p:spPr bwMode="auto">
            <a:xfrm>
              <a:off x="2590800" y="5045075"/>
              <a:ext cx="762000" cy="0"/>
            </a:xfrm>
            <a:prstGeom prst="line">
              <a:avLst/>
            </a:prstGeom>
            <a:noFill/>
            <a:ln w="28575">
              <a:solidFill>
                <a:schemeClr val="tx1"/>
              </a:solidFill>
              <a:round/>
              <a:headEnd/>
              <a:tailEnd type="triangle" w="med" len="med"/>
            </a:ln>
            <a:effectLst/>
          </p:spPr>
          <p:txBody>
            <a:bodyPr/>
            <a:lstStyle/>
            <a:p>
              <a:endParaRPr lang="en-US"/>
            </a:p>
          </p:txBody>
        </p:sp>
        <p:sp>
          <p:nvSpPr>
            <p:cNvPr id="27" name="Text Box 197"/>
            <p:cNvSpPr txBox="1">
              <a:spLocks noChangeArrowheads="1"/>
            </p:cNvSpPr>
            <p:nvPr/>
          </p:nvSpPr>
          <p:spPr bwMode="auto">
            <a:xfrm>
              <a:off x="136525" y="1279525"/>
              <a:ext cx="330200" cy="336550"/>
            </a:xfrm>
            <a:prstGeom prst="rect">
              <a:avLst/>
            </a:prstGeom>
            <a:noFill/>
            <a:ln w="9525">
              <a:noFill/>
              <a:miter lim="800000"/>
              <a:headEnd/>
              <a:tailEnd/>
            </a:ln>
            <a:effectLst/>
          </p:spPr>
          <p:txBody>
            <a:bodyPr wrap="none">
              <a:spAutoFit/>
            </a:bodyPr>
            <a:lstStyle/>
            <a:p>
              <a:r>
                <a:rPr lang="en-US" sz="1600" b="1"/>
                <a:t>A</a:t>
              </a:r>
            </a:p>
          </p:txBody>
        </p:sp>
        <p:sp>
          <p:nvSpPr>
            <p:cNvPr id="28" name="Text Box 198"/>
            <p:cNvSpPr txBox="1">
              <a:spLocks noChangeArrowheads="1"/>
            </p:cNvSpPr>
            <p:nvPr/>
          </p:nvSpPr>
          <p:spPr bwMode="auto">
            <a:xfrm>
              <a:off x="152400" y="3168650"/>
              <a:ext cx="330200" cy="336550"/>
            </a:xfrm>
            <a:prstGeom prst="rect">
              <a:avLst/>
            </a:prstGeom>
            <a:noFill/>
            <a:ln w="9525">
              <a:noFill/>
              <a:miter lim="800000"/>
              <a:headEnd/>
              <a:tailEnd/>
            </a:ln>
            <a:effectLst/>
          </p:spPr>
          <p:txBody>
            <a:bodyPr wrap="none">
              <a:spAutoFit/>
            </a:bodyPr>
            <a:lstStyle/>
            <a:p>
              <a:r>
                <a:rPr lang="en-US" sz="1600" b="1"/>
                <a:t>B</a:t>
              </a:r>
            </a:p>
          </p:txBody>
        </p:sp>
        <p:sp>
          <p:nvSpPr>
            <p:cNvPr id="29" name="Text Box 199"/>
            <p:cNvSpPr txBox="1">
              <a:spLocks noChangeArrowheads="1"/>
            </p:cNvSpPr>
            <p:nvPr/>
          </p:nvSpPr>
          <p:spPr bwMode="auto">
            <a:xfrm>
              <a:off x="152400" y="4921250"/>
              <a:ext cx="330200" cy="336550"/>
            </a:xfrm>
            <a:prstGeom prst="rect">
              <a:avLst/>
            </a:prstGeom>
            <a:noFill/>
            <a:ln w="9525">
              <a:noFill/>
              <a:miter lim="800000"/>
              <a:headEnd/>
              <a:tailEnd/>
            </a:ln>
            <a:effectLst/>
          </p:spPr>
          <p:txBody>
            <a:bodyPr wrap="none">
              <a:spAutoFit/>
            </a:bodyPr>
            <a:lstStyle/>
            <a:p>
              <a:r>
                <a:rPr lang="en-US" sz="1600" b="1"/>
                <a:t>C</a:t>
              </a:r>
            </a:p>
          </p:txBody>
        </p:sp>
        <p:sp>
          <p:nvSpPr>
            <p:cNvPr id="30" name="Text Box 200"/>
            <p:cNvSpPr txBox="1">
              <a:spLocks noChangeArrowheads="1"/>
            </p:cNvSpPr>
            <p:nvPr/>
          </p:nvSpPr>
          <p:spPr bwMode="auto">
            <a:xfrm>
              <a:off x="2209800" y="762000"/>
              <a:ext cx="1481138" cy="581025"/>
            </a:xfrm>
            <a:prstGeom prst="rect">
              <a:avLst/>
            </a:prstGeom>
            <a:noFill/>
            <a:ln w="9525">
              <a:noFill/>
              <a:miter lim="800000"/>
              <a:headEnd/>
              <a:tailEnd/>
            </a:ln>
            <a:effectLst/>
          </p:spPr>
          <p:txBody>
            <a:bodyPr wrap="none">
              <a:spAutoFit/>
            </a:bodyPr>
            <a:lstStyle/>
            <a:p>
              <a:pPr algn="ctr"/>
              <a:r>
                <a:rPr lang="en-US" sz="1600" dirty="0"/>
                <a:t>Environmental</a:t>
              </a:r>
            </a:p>
            <a:p>
              <a:pPr algn="ctr"/>
              <a:r>
                <a:rPr lang="en-US" sz="1600" dirty="0"/>
                <a:t>factor</a:t>
              </a:r>
            </a:p>
          </p:txBody>
        </p:sp>
        <p:sp>
          <p:nvSpPr>
            <p:cNvPr id="31" name="Oval 201"/>
            <p:cNvSpPr>
              <a:spLocks noChangeArrowheads="1"/>
            </p:cNvSpPr>
            <p:nvPr/>
          </p:nvSpPr>
          <p:spPr bwMode="auto">
            <a:xfrm>
              <a:off x="4152900" y="17653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2" name="Oval 202"/>
            <p:cNvSpPr>
              <a:spLocks noChangeArrowheads="1"/>
            </p:cNvSpPr>
            <p:nvPr/>
          </p:nvSpPr>
          <p:spPr bwMode="auto">
            <a:xfrm>
              <a:off x="4165600" y="47498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3" name="Line 203"/>
            <p:cNvSpPr>
              <a:spLocks noChangeShapeType="1"/>
            </p:cNvSpPr>
            <p:nvPr/>
          </p:nvSpPr>
          <p:spPr bwMode="auto">
            <a:xfrm>
              <a:off x="4876800" y="5029200"/>
              <a:ext cx="762000" cy="0"/>
            </a:xfrm>
            <a:prstGeom prst="line">
              <a:avLst/>
            </a:prstGeom>
            <a:noFill/>
            <a:ln w="28575">
              <a:solidFill>
                <a:schemeClr val="tx1"/>
              </a:solidFill>
              <a:round/>
              <a:headEnd/>
              <a:tailEnd type="triangle" w="med" len="med"/>
            </a:ln>
            <a:effectLst/>
          </p:spPr>
          <p:txBody>
            <a:bodyPr/>
            <a:lstStyle/>
            <a:p>
              <a:endParaRPr lang="en-US"/>
            </a:p>
          </p:txBody>
        </p:sp>
        <p:sp>
          <p:nvSpPr>
            <p:cNvPr id="34" name="Oval 204"/>
            <p:cNvSpPr>
              <a:spLocks noChangeArrowheads="1"/>
            </p:cNvSpPr>
            <p:nvPr/>
          </p:nvSpPr>
          <p:spPr bwMode="auto">
            <a:xfrm>
              <a:off x="6096000" y="44577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35" name="Oval 205"/>
            <p:cNvSpPr>
              <a:spLocks noChangeArrowheads="1"/>
            </p:cNvSpPr>
            <p:nvPr/>
          </p:nvSpPr>
          <p:spPr bwMode="auto">
            <a:xfrm>
              <a:off x="6299200" y="46863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36" name="Oval 206"/>
            <p:cNvSpPr>
              <a:spLocks noChangeArrowheads="1"/>
            </p:cNvSpPr>
            <p:nvPr/>
          </p:nvSpPr>
          <p:spPr bwMode="auto">
            <a:xfrm>
              <a:off x="6286500" y="53721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37" name="Oval 207"/>
            <p:cNvSpPr>
              <a:spLocks noChangeArrowheads="1"/>
            </p:cNvSpPr>
            <p:nvPr/>
          </p:nvSpPr>
          <p:spPr bwMode="auto">
            <a:xfrm>
              <a:off x="6375400" y="47720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38" name="Line 208"/>
            <p:cNvSpPr>
              <a:spLocks noChangeShapeType="1"/>
            </p:cNvSpPr>
            <p:nvPr/>
          </p:nvSpPr>
          <p:spPr bwMode="auto">
            <a:xfrm>
              <a:off x="1524000" y="6172200"/>
              <a:ext cx="2895600" cy="0"/>
            </a:xfrm>
            <a:prstGeom prst="line">
              <a:avLst/>
            </a:prstGeom>
            <a:noFill/>
            <a:ln w="9525">
              <a:solidFill>
                <a:schemeClr val="tx1"/>
              </a:solidFill>
              <a:round/>
              <a:headEnd/>
              <a:tailEnd/>
            </a:ln>
            <a:effectLst/>
          </p:spPr>
          <p:txBody>
            <a:bodyPr/>
            <a:lstStyle/>
            <a:p>
              <a:endParaRPr lang="en-US"/>
            </a:p>
          </p:txBody>
        </p:sp>
        <p:sp>
          <p:nvSpPr>
            <p:cNvPr id="39" name="Line 209"/>
            <p:cNvSpPr>
              <a:spLocks noChangeShapeType="1"/>
            </p:cNvSpPr>
            <p:nvPr/>
          </p:nvSpPr>
          <p:spPr bwMode="auto">
            <a:xfrm>
              <a:off x="6096000" y="6172200"/>
              <a:ext cx="685800" cy="0"/>
            </a:xfrm>
            <a:prstGeom prst="line">
              <a:avLst/>
            </a:prstGeom>
            <a:noFill/>
            <a:ln w="9525">
              <a:solidFill>
                <a:schemeClr val="tx1"/>
              </a:solidFill>
              <a:round/>
              <a:headEnd/>
              <a:tailEnd/>
            </a:ln>
            <a:effectLst/>
          </p:spPr>
          <p:txBody>
            <a:bodyPr/>
            <a:lstStyle/>
            <a:p>
              <a:endParaRPr lang="en-US"/>
            </a:p>
          </p:txBody>
        </p:sp>
        <p:sp>
          <p:nvSpPr>
            <p:cNvPr id="40" name="Text Box 210"/>
            <p:cNvSpPr txBox="1">
              <a:spLocks noChangeArrowheads="1"/>
            </p:cNvSpPr>
            <p:nvPr/>
          </p:nvSpPr>
          <p:spPr bwMode="auto">
            <a:xfrm>
              <a:off x="2667000" y="6232525"/>
              <a:ext cx="420688" cy="336550"/>
            </a:xfrm>
            <a:prstGeom prst="rect">
              <a:avLst/>
            </a:prstGeom>
            <a:noFill/>
            <a:ln w="9525">
              <a:noFill/>
              <a:miter lim="800000"/>
              <a:headEnd/>
              <a:tailEnd/>
            </a:ln>
            <a:effectLst/>
          </p:spPr>
          <p:txBody>
            <a:bodyPr wrap="none">
              <a:spAutoFit/>
            </a:bodyPr>
            <a:lstStyle/>
            <a:p>
              <a:r>
                <a:rPr lang="en-US" sz="1600"/>
                <a:t>F0</a:t>
              </a:r>
            </a:p>
          </p:txBody>
        </p:sp>
        <p:sp>
          <p:nvSpPr>
            <p:cNvPr id="41" name="Text Box 211"/>
            <p:cNvSpPr txBox="1">
              <a:spLocks noChangeArrowheads="1"/>
            </p:cNvSpPr>
            <p:nvPr/>
          </p:nvSpPr>
          <p:spPr bwMode="auto">
            <a:xfrm>
              <a:off x="6208713" y="6235700"/>
              <a:ext cx="420687" cy="336550"/>
            </a:xfrm>
            <a:prstGeom prst="rect">
              <a:avLst/>
            </a:prstGeom>
            <a:noFill/>
            <a:ln w="9525">
              <a:noFill/>
              <a:miter lim="800000"/>
              <a:headEnd/>
              <a:tailEnd/>
            </a:ln>
            <a:effectLst/>
          </p:spPr>
          <p:txBody>
            <a:bodyPr wrap="none">
              <a:spAutoFit/>
            </a:bodyPr>
            <a:lstStyle/>
            <a:p>
              <a:r>
                <a:rPr lang="en-US" sz="1600"/>
                <a:t>F1</a:t>
              </a:r>
            </a:p>
          </p:txBody>
        </p:sp>
        <p:sp>
          <p:nvSpPr>
            <p:cNvPr id="42" name="Oval 212"/>
            <p:cNvSpPr>
              <a:spLocks noChangeArrowheads="1"/>
            </p:cNvSpPr>
            <p:nvPr/>
          </p:nvSpPr>
          <p:spPr bwMode="auto">
            <a:xfrm>
              <a:off x="6096000" y="7620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43" name="Oval 213"/>
            <p:cNvSpPr>
              <a:spLocks noChangeArrowheads="1"/>
            </p:cNvSpPr>
            <p:nvPr/>
          </p:nvSpPr>
          <p:spPr bwMode="auto">
            <a:xfrm>
              <a:off x="6299200" y="9906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44" name="Oval 214"/>
            <p:cNvSpPr>
              <a:spLocks noChangeArrowheads="1"/>
            </p:cNvSpPr>
            <p:nvPr/>
          </p:nvSpPr>
          <p:spPr bwMode="auto">
            <a:xfrm>
              <a:off x="6286500" y="1676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45" name="Oval 215"/>
            <p:cNvSpPr>
              <a:spLocks noChangeArrowheads="1"/>
            </p:cNvSpPr>
            <p:nvPr/>
          </p:nvSpPr>
          <p:spPr bwMode="auto">
            <a:xfrm>
              <a:off x="6362700" y="17494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46" name="Line 216"/>
            <p:cNvSpPr>
              <a:spLocks noChangeShapeType="1"/>
            </p:cNvSpPr>
            <p:nvPr/>
          </p:nvSpPr>
          <p:spPr bwMode="auto">
            <a:xfrm>
              <a:off x="4876800" y="1447800"/>
              <a:ext cx="762000" cy="0"/>
            </a:xfrm>
            <a:prstGeom prst="line">
              <a:avLst/>
            </a:prstGeom>
            <a:noFill/>
            <a:ln w="28575">
              <a:solidFill>
                <a:schemeClr val="tx1"/>
              </a:solidFill>
              <a:round/>
              <a:headEnd/>
              <a:tailEnd type="triangle" w="med" len="med"/>
            </a:ln>
            <a:effectLst/>
          </p:spPr>
          <p:txBody>
            <a:bodyPr/>
            <a:lstStyle/>
            <a:p>
              <a:endParaRPr lang="en-US"/>
            </a:p>
          </p:txBody>
        </p:sp>
        <p:sp>
          <p:nvSpPr>
            <p:cNvPr id="47" name="Line 217"/>
            <p:cNvSpPr>
              <a:spLocks noChangeShapeType="1"/>
            </p:cNvSpPr>
            <p:nvPr/>
          </p:nvSpPr>
          <p:spPr bwMode="auto">
            <a:xfrm>
              <a:off x="5029200" y="1295400"/>
              <a:ext cx="228600" cy="304800"/>
            </a:xfrm>
            <a:prstGeom prst="line">
              <a:avLst/>
            </a:prstGeom>
            <a:noFill/>
            <a:ln w="9525">
              <a:solidFill>
                <a:schemeClr val="tx1"/>
              </a:solidFill>
              <a:round/>
              <a:headEnd/>
              <a:tailEnd/>
            </a:ln>
            <a:effectLst/>
          </p:spPr>
          <p:txBody>
            <a:bodyPr/>
            <a:lstStyle/>
            <a:p>
              <a:endParaRPr lang="en-US"/>
            </a:p>
          </p:txBody>
        </p:sp>
        <p:sp>
          <p:nvSpPr>
            <p:cNvPr id="48" name="Line 218"/>
            <p:cNvSpPr>
              <a:spLocks noChangeShapeType="1"/>
            </p:cNvSpPr>
            <p:nvPr/>
          </p:nvSpPr>
          <p:spPr bwMode="auto">
            <a:xfrm flipH="1">
              <a:off x="5105400" y="1295400"/>
              <a:ext cx="152400" cy="304800"/>
            </a:xfrm>
            <a:prstGeom prst="line">
              <a:avLst/>
            </a:prstGeom>
            <a:noFill/>
            <a:ln w="9525">
              <a:solidFill>
                <a:schemeClr val="tx1"/>
              </a:solidFill>
              <a:round/>
              <a:headEnd/>
              <a:tailEnd/>
            </a:ln>
            <a:effectLst/>
          </p:spPr>
          <p:txBody>
            <a:bodyPr/>
            <a:lstStyle/>
            <a:p>
              <a:endParaRPr lang="en-US"/>
            </a:p>
          </p:txBody>
        </p:sp>
        <p:sp>
          <p:nvSpPr>
            <p:cNvPr id="49" name="Oval 219"/>
            <p:cNvSpPr>
              <a:spLocks noChangeArrowheads="1"/>
            </p:cNvSpPr>
            <p:nvPr/>
          </p:nvSpPr>
          <p:spPr bwMode="auto">
            <a:xfrm>
              <a:off x="6375400" y="10668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0" name="Line 220"/>
            <p:cNvSpPr>
              <a:spLocks noChangeShapeType="1"/>
            </p:cNvSpPr>
            <p:nvPr/>
          </p:nvSpPr>
          <p:spPr bwMode="auto">
            <a:xfrm>
              <a:off x="4876800" y="3276600"/>
              <a:ext cx="762000" cy="0"/>
            </a:xfrm>
            <a:prstGeom prst="line">
              <a:avLst/>
            </a:prstGeom>
            <a:noFill/>
            <a:ln w="28575">
              <a:solidFill>
                <a:schemeClr val="tx1"/>
              </a:solidFill>
              <a:round/>
              <a:headEnd/>
              <a:tailEnd type="triangle" w="med" len="med"/>
            </a:ln>
            <a:effectLst/>
          </p:spPr>
          <p:txBody>
            <a:bodyPr/>
            <a:lstStyle/>
            <a:p>
              <a:endParaRPr lang="en-US"/>
            </a:p>
          </p:txBody>
        </p:sp>
        <p:sp>
          <p:nvSpPr>
            <p:cNvPr id="51" name="Line 221"/>
            <p:cNvSpPr>
              <a:spLocks noChangeShapeType="1"/>
            </p:cNvSpPr>
            <p:nvPr/>
          </p:nvSpPr>
          <p:spPr bwMode="auto">
            <a:xfrm>
              <a:off x="5029200" y="3124200"/>
              <a:ext cx="228600" cy="304800"/>
            </a:xfrm>
            <a:prstGeom prst="line">
              <a:avLst/>
            </a:prstGeom>
            <a:noFill/>
            <a:ln w="9525">
              <a:solidFill>
                <a:schemeClr val="tx1"/>
              </a:solidFill>
              <a:round/>
              <a:headEnd/>
              <a:tailEnd/>
            </a:ln>
            <a:effectLst/>
          </p:spPr>
          <p:txBody>
            <a:bodyPr/>
            <a:lstStyle/>
            <a:p>
              <a:endParaRPr lang="en-US"/>
            </a:p>
          </p:txBody>
        </p:sp>
        <p:sp>
          <p:nvSpPr>
            <p:cNvPr id="52" name="Line 222"/>
            <p:cNvSpPr>
              <a:spLocks noChangeShapeType="1"/>
            </p:cNvSpPr>
            <p:nvPr/>
          </p:nvSpPr>
          <p:spPr bwMode="auto">
            <a:xfrm flipH="1">
              <a:off x="5105400" y="3124200"/>
              <a:ext cx="152400" cy="304800"/>
            </a:xfrm>
            <a:prstGeom prst="line">
              <a:avLst/>
            </a:prstGeom>
            <a:noFill/>
            <a:ln w="9525">
              <a:solidFill>
                <a:schemeClr val="tx1"/>
              </a:solidFill>
              <a:round/>
              <a:headEnd/>
              <a:tailEnd/>
            </a:ln>
            <a:effectLst/>
          </p:spPr>
          <p:txBody>
            <a:bodyPr/>
            <a:lstStyle/>
            <a:p>
              <a:endParaRPr lang="en-US"/>
            </a:p>
          </p:txBody>
        </p:sp>
        <p:sp>
          <p:nvSpPr>
            <p:cNvPr id="53" name="Oval 223"/>
            <p:cNvSpPr>
              <a:spLocks noChangeArrowheads="1"/>
            </p:cNvSpPr>
            <p:nvPr/>
          </p:nvSpPr>
          <p:spPr bwMode="auto">
            <a:xfrm>
              <a:off x="6096000" y="25908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54" name="Oval 224"/>
            <p:cNvSpPr>
              <a:spLocks noChangeArrowheads="1"/>
            </p:cNvSpPr>
            <p:nvPr/>
          </p:nvSpPr>
          <p:spPr bwMode="auto">
            <a:xfrm>
              <a:off x="6299200" y="2819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55" name="Oval 225"/>
            <p:cNvSpPr>
              <a:spLocks noChangeArrowheads="1"/>
            </p:cNvSpPr>
            <p:nvPr/>
          </p:nvSpPr>
          <p:spPr bwMode="auto">
            <a:xfrm>
              <a:off x="6286500" y="35052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56" name="Oval 226"/>
            <p:cNvSpPr>
              <a:spLocks noChangeArrowheads="1"/>
            </p:cNvSpPr>
            <p:nvPr/>
          </p:nvSpPr>
          <p:spPr bwMode="auto">
            <a:xfrm>
              <a:off x="6362700" y="35782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7" name="Oval 227"/>
            <p:cNvSpPr>
              <a:spLocks noChangeArrowheads="1"/>
            </p:cNvSpPr>
            <p:nvPr/>
          </p:nvSpPr>
          <p:spPr bwMode="auto">
            <a:xfrm>
              <a:off x="6375400" y="28956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8" name="Oval 228"/>
            <p:cNvSpPr>
              <a:spLocks noChangeArrowheads="1"/>
            </p:cNvSpPr>
            <p:nvPr/>
          </p:nvSpPr>
          <p:spPr bwMode="auto">
            <a:xfrm>
              <a:off x="4165600" y="29083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59" name="Oval 229"/>
            <p:cNvSpPr>
              <a:spLocks noChangeArrowheads="1"/>
            </p:cNvSpPr>
            <p:nvPr/>
          </p:nvSpPr>
          <p:spPr bwMode="auto">
            <a:xfrm>
              <a:off x="4152900" y="35941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0" name="Line 232"/>
            <p:cNvSpPr>
              <a:spLocks noChangeShapeType="1"/>
            </p:cNvSpPr>
            <p:nvPr/>
          </p:nvSpPr>
          <p:spPr bwMode="auto">
            <a:xfrm>
              <a:off x="4191000" y="3124200"/>
              <a:ext cx="0" cy="152400"/>
            </a:xfrm>
            <a:prstGeom prst="line">
              <a:avLst/>
            </a:prstGeom>
            <a:noFill/>
            <a:ln w="28575">
              <a:solidFill>
                <a:schemeClr val="tx1"/>
              </a:solidFill>
              <a:round/>
              <a:headEnd/>
              <a:tailEnd/>
            </a:ln>
            <a:effectLst/>
          </p:spPr>
          <p:txBody>
            <a:bodyPr/>
            <a:lstStyle/>
            <a:p>
              <a:endParaRPr lang="en-US"/>
            </a:p>
          </p:txBody>
        </p:sp>
        <p:sp>
          <p:nvSpPr>
            <p:cNvPr id="61" name="Line 233"/>
            <p:cNvSpPr>
              <a:spLocks noChangeShapeType="1"/>
            </p:cNvSpPr>
            <p:nvPr/>
          </p:nvSpPr>
          <p:spPr bwMode="auto">
            <a:xfrm>
              <a:off x="4191000" y="3327400"/>
              <a:ext cx="0" cy="152400"/>
            </a:xfrm>
            <a:prstGeom prst="line">
              <a:avLst/>
            </a:prstGeom>
            <a:noFill/>
            <a:ln w="28575">
              <a:solidFill>
                <a:schemeClr val="tx1"/>
              </a:solidFill>
              <a:round/>
              <a:headEnd/>
              <a:tailEnd type="triangle" w="med" len="med"/>
            </a:ln>
            <a:effectLst/>
          </p:spPr>
          <p:txBody>
            <a:bodyPr/>
            <a:lstStyle/>
            <a:p>
              <a:endParaRPr lang="en-US"/>
            </a:p>
          </p:txBody>
        </p:sp>
        <p:sp>
          <p:nvSpPr>
            <p:cNvPr id="62" name="Line 234"/>
            <p:cNvSpPr>
              <a:spLocks noChangeShapeType="1"/>
            </p:cNvSpPr>
            <p:nvPr/>
          </p:nvSpPr>
          <p:spPr bwMode="auto">
            <a:xfrm>
              <a:off x="7162800" y="5029200"/>
              <a:ext cx="762000" cy="0"/>
            </a:xfrm>
            <a:prstGeom prst="line">
              <a:avLst/>
            </a:prstGeom>
            <a:noFill/>
            <a:ln w="28575">
              <a:solidFill>
                <a:schemeClr val="tx1"/>
              </a:solidFill>
              <a:round/>
              <a:headEnd/>
              <a:tailEnd type="triangle" w="med" len="med"/>
            </a:ln>
            <a:effectLst/>
          </p:spPr>
          <p:txBody>
            <a:bodyPr/>
            <a:lstStyle/>
            <a:p>
              <a:endParaRPr lang="en-US"/>
            </a:p>
          </p:txBody>
        </p:sp>
        <p:sp>
          <p:nvSpPr>
            <p:cNvPr id="63" name="Oval 235"/>
            <p:cNvSpPr>
              <a:spLocks noChangeArrowheads="1"/>
            </p:cNvSpPr>
            <p:nvPr/>
          </p:nvSpPr>
          <p:spPr bwMode="auto">
            <a:xfrm>
              <a:off x="8382000" y="44577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64" name="Oval 236"/>
            <p:cNvSpPr>
              <a:spLocks noChangeArrowheads="1"/>
            </p:cNvSpPr>
            <p:nvPr/>
          </p:nvSpPr>
          <p:spPr bwMode="auto">
            <a:xfrm>
              <a:off x="8585200" y="46863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65" name="Oval 237"/>
            <p:cNvSpPr>
              <a:spLocks noChangeArrowheads="1"/>
            </p:cNvSpPr>
            <p:nvPr/>
          </p:nvSpPr>
          <p:spPr bwMode="auto">
            <a:xfrm>
              <a:off x="8572500" y="53721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66" name="Oval 238"/>
            <p:cNvSpPr>
              <a:spLocks noChangeArrowheads="1"/>
            </p:cNvSpPr>
            <p:nvPr/>
          </p:nvSpPr>
          <p:spPr bwMode="auto">
            <a:xfrm>
              <a:off x="8661400" y="47720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67" name="Line 239"/>
            <p:cNvSpPr>
              <a:spLocks noChangeShapeType="1"/>
            </p:cNvSpPr>
            <p:nvPr/>
          </p:nvSpPr>
          <p:spPr bwMode="auto">
            <a:xfrm>
              <a:off x="8382000" y="6172200"/>
              <a:ext cx="609600" cy="0"/>
            </a:xfrm>
            <a:prstGeom prst="line">
              <a:avLst/>
            </a:prstGeom>
            <a:noFill/>
            <a:ln w="9525">
              <a:solidFill>
                <a:schemeClr val="tx1"/>
              </a:solidFill>
              <a:round/>
              <a:headEnd/>
              <a:tailEnd/>
            </a:ln>
            <a:effectLst/>
          </p:spPr>
          <p:txBody>
            <a:bodyPr/>
            <a:lstStyle/>
            <a:p>
              <a:endParaRPr lang="en-US"/>
            </a:p>
          </p:txBody>
        </p:sp>
        <p:sp>
          <p:nvSpPr>
            <p:cNvPr id="68" name="Text Box 240"/>
            <p:cNvSpPr txBox="1">
              <a:spLocks noChangeArrowheads="1"/>
            </p:cNvSpPr>
            <p:nvPr/>
          </p:nvSpPr>
          <p:spPr bwMode="auto">
            <a:xfrm>
              <a:off x="8494713" y="6235700"/>
              <a:ext cx="420687" cy="336550"/>
            </a:xfrm>
            <a:prstGeom prst="rect">
              <a:avLst/>
            </a:prstGeom>
            <a:noFill/>
            <a:ln w="9525">
              <a:noFill/>
              <a:miter lim="800000"/>
              <a:headEnd/>
              <a:tailEnd/>
            </a:ln>
            <a:effectLst/>
          </p:spPr>
          <p:txBody>
            <a:bodyPr wrap="none">
              <a:spAutoFit/>
            </a:bodyPr>
            <a:lstStyle/>
            <a:p>
              <a:r>
                <a:rPr lang="en-US" sz="1600"/>
                <a:t>F2</a:t>
              </a:r>
            </a:p>
          </p:txBody>
        </p:sp>
        <p:sp>
          <p:nvSpPr>
            <p:cNvPr id="69" name="Oval 241"/>
            <p:cNvSpPr>
              <a:spLocks noChangeArrowheads="1"/>
            </p:cNvSpPr>
            <p:nvPr/>
          </p:nvSpPr>
          <p:spPr bwMode="auto">
            <a:xfrm>
              <a:off x="8382000" y="7620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70" name="Oval 242"/>
            <p:cNvSpPr>
              <a:spLocks noChangeArrowheads="1"/>
            </p:cNvSpPr>
            <p:nvPr/>
          </p:nvSpPr>
          <p:spPr bwMode="auto">
            <a:xfrm>
              <a:off x="8585200" y="9906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71" name="Oval 243"/>
            <p:cNvSpPr>
              <a:spLocks noChangeArrowheads="1"/>
            </p:cNvSpPr>
            <p:nvPr/>
          </p:nvSpPr>
          <p:spPr bwMode="auto">
            <a:xfrm>
              <a:off x="8572500" y="1676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72" name="Oval 244"/>
            <p:cNvSpPr>
              <a:spLocks noChangeArrowheads="1"/>
            </p:cNvSpPr>
            <p:nvPr/>
          </p:nvSpPr>
          <p:spPr bwMode="auto">
            <a:xfrm>
              <a:off x="8648700" y="17494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3" name="Line 245"/>
            <p:cNvSpPr>
              <a:spLocks noChangeShapeType="1"/>
            </p:cNvSpPr>
            <p:nvPr/>
          </p:nvSpPr>
          <p:spPr bwMode="auto">
            <a:xfrm>
              <a:off x="7162800" y="1447800"/>
              <a:ext cx="762000" cy="0"/>
            </a:xfrm>
            <a:prstGeom prst="line">
              <a:avLst/>
            </a:prstGeom>
            <a:noFill/>
            <a:ln w="28575">
              <a:solidFill>
                <a:schemeClr val="tx1"/>
              </a:solidFill>
              <a:round/>
              <a:headEnd/>
              <a:tailEnd type="triangle" w="med" len="med"/>
            </a:ln>
            <a:effectLst/>
          </p:spPr>
          <p:txBody>
            <a:bodyPr/>
            <a:lstStyle/>
            <a:p>
              <a:endParaRPr lang="en-US"/>
            </a:p>
          </p:txBody>
        </p:sp>
        <p:sp>
          <p:nvSpPr>
            <p:cNvPr id="74" name="Line 246"/>
            <p:cNvSpPr>
              <a:spLocks noChangeShapeType="1"/>
            </p:cNvSpPr>
            <p:nvPr/>
          </p:nvSpPr>
          <p:spPr bwMode="auto">
            <a:xfrm>
              <a:off x="7315200" y="1295400"/>
              <a:ext cx="228600" cy="304800"/>
            </a:xfrm>
            <a:prstGeom prst="line">
              <a:avLst/>
            </a:prstGeom>
            <a:noFill/>
            <a:ln w="9525">
              <a:solidFill>
                <a:schemeClr val="tx1"/>
              </a:solidFill>
              <a:round/>
              <a:headEnd/>
              <a:tailEnd/>
            </a:ln>
            <a:effectLst/>
          </p:spPr>
          <p:txBody>
            <a:bodyPr/>
            <a:lstStyle/>
            <a:p>
              <a:endParaRPr lang="en-US"/>
            </a:p>
          </p:txBody>
        </p:sp>
        <p:sp>
          <p:nvSpPr>
            <p:cNvPr id="75" name="Line 247"/>
            <p:cNvSpPr>
              <a:spLocks noChangeShapeType="1"/>
            </p:cNvSpPr>
            <p:nvPr/>
          </p:nvSpPr>
          <p:spPr bwMode="auto">
            <a:xfrm flipH="1">
              <a:off x="7391400" y="1295400"/>
              <a:ext cx="152400" cy="304800"/>
            </a:xfrm>
            <a:prstGeom prst="line">
              <a:avLst/>
            </a:prstGeom>
            <a:noFill/>
            <a:ln w="9525">
              <a:solidFill>
                <a:schemeClr val="tx1"/>
              </a:solidFill>
              <a:round/>
              <a:headEnd/>
              <a:tailEnd/>
            </a:ln>
            <a:effectLst/>
          </p:spPr>
          <p:txBody>
            <a:bodyPr/>
            <a:lstStyle/>
            <a:p>
              <a:endParaRPr lang="en-US"/>
            </a:p>
          </p:txBody>
        </p:sp>
        <p:sp>
          <p:nvSpPr>
            <p:cNvPr id="76" name="Oval 248"/>
            <p:cNvSpPr>
              <a:spLocks noChangeArrowheads="1"/>
            </p:cNvSpPr>
            <p:nvPr/>
          </p:nvSpPr>
          <p:spPr bwMode="auto">
            <a:xfrm>
              <a:off x="8661400" y="10668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77" name="Line 249"/>
            <p:cNvSpPr>
              <a:spLocks noChangeShapeType="1"/>
            </p:cNvSpPr>
            <p:nvPr/>
          </p:nvSpPr>
          <p:spPr bwMode="auto">
            <a:xfrm>
              <a:off x="7162800" y="3276600"/>
              <a:ext cx="762000" cy="0"/>
            </a:xfrm>
            <a:prstGeom prst="line">
              <a:avLst/>
            </a:prstGeom>
            <a:noFill/>
            <a:ln w="28575">
              <a:solidFill>
                <a:schemeClr val="tx1"/>
              </a:solidFill>
              <a:round/>
              <a:headEnd/>
              <a:tailEnd type="triangle" w="med" len="med"/>
            </a:ln>
            <a:effectLst/>
          </p:spPr>
          <p:txBody>
            <a:bodyPr/>
            <a:lstStyle/>
            <a:p>
              <a:endParaRPr lang="en-US"/>
            </a:p>
          </p:txBody>
        </p:sp>
        <p:sp>
          <p:nvSpPr>
            <p:cNvPr id="78" name="Line 250"/>
            <p:cNvSpPr>
              <a:spLocks noChangeShapeType="1"/>
            </p:cNvSpPr>
            <p:nvPr/>
          </p:nvSpPr>
          <p:spPr bwMode="auto">
            <a:xfrm>
              <a:off x="7315200" y="3124200"/>
              <a:ext cx="228600" cy="304800"/>
            </a:xfrm>
            <a:prstGeom prst="line">
              <a:avLst/>
            </a:prstGeom>
            <a:noFill/>
            <a:ln w="9525">
              <a:solidFill>
                <a:schemeClr val="tx1"/>
              </a:solidFill>
              <a:round/>
              <a:headEnd/>
              <a:tailEnd/>
            </a:ln>
            <a:effectLst/>
          </p:spPr>
          <p:txBody>
            <a:bodyPr/>
            <a:lstStyle/>
            <a:p>
              <a:endParaRPr lang="en-US"/>
            </a:p>
          </p:txBody>
        </p:sp>
        <p:sp>
          <p:nvSpPr>
            <p:cNvPr id="79" name="Line 251"/>
            <p:cNvSpPr>
              <a:spLocks noChangeShapeType="1"/>
            </p:cNvSpPr>
            <p:nvPr/>
          </p:nvSpPr>
          <p:spPr bwMode="auto">
            <a:xfrm flipH="1">
              <a:off x="7391400" y="3124200"/>
              <a:ext cx="152400" cy="304800"/>
            </a:xfrm>
            <a:prstGeom prst="line">
              <a:avLst/>
            </a:prstGeom>
            <a:noFill/>
            <a:ln w="9525">
              <a:solidFill>
                <a:schemeClr val="tx1"/>
              </a:solidFill>
              <a:round/>
              <a:headEnd/>
              <a:tailEnd/>
            </a:ln>
            <a:effectLst/>
          </p:spPr>
          <p:txBody>
            <a:bodyPr/>
            <a:lstStyle/>
            <a:p>
              <a:endParaRPr lang="en-US"/>
            </a:p>
          </p:txBody>
        </p:sp>
        <p:sp>
          <p:nvSpPr>
            <p:cNvPr id="80" name="Oval 252"/>
            <p:cNvSpPr>
              <a:spLocks noChangeArrowheads="1"/>
            </p:cNvSpPr>
            <p:nvPr/>
          </p:nvSpPr>
          <p:spPr bwMode="auto">
            <a:xfrm>
              <a:off x="8382000" y="2590800"/>
              <a:ext cx="609600" cy="1371600"/>
            </a:xfrm>
            <a:prstGeom prst="ellipse">
              <a:avLst/>
            </a:prstGeom>
            <a:noFill/>
            <a:ln w="9525">
              <a:solidFill>
                <a:schemeClr val="tx1"/>
              </a:solidFill>
              <a:round/>
              <a:headEnd/>
              <a:tailEnd/>
            </a:ln>
            <a:effectLst/>
          </p:spPr>
          <p:txBody>
            <a:bodyPr wrap="none" anchor="ctr"/>
            <a:lstStyle/>
            <a:p>
              <a:endParaRPr lang="en-US"/>
            </a:p>
          </p:txBody>
        </p:sp>
        <p:sp>
          <p:nvSpPr>
            <p:cNvPr id="81" name="Oval 253"/>
            <p:cNvSpPr>
              <a:spLocks noChangeArrowheads="1"/>
            </p:cNvSpPr>
            <p:nvPr/>
          </p:nvSpPr>
          <p:spPr bwMode="auto">
            <a:xfrm>
              <a:off x="8585200" y="28194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82" name="Oval 254"/>
            <p:cNvSpPr>
              <a:spLocks noChangeArrowheads="1"/>
            </p:cNvSpPr>
            <p:nvPr/>
          </p:nvSpPr>
          <p:spPr bwMode="auto">
            <a:xfrm>
              <a:off x="8572500" y="3505200"/>
              <a:ext cx="228600" cy="228600"/>
            </a:xfrm>
            <a:prstGeom prst="ellipse">
              <a:avLst/>
            </a:prstGeom>
            <a:noFill/>
            <a:ln w="9525">
              <a:solidFill>
                <a:schemeClr val="tx1"/>
              </a:solidFill>
              <a:round/>
              <a:headEnd/>
              <a:tailEnd/>
            </a:ln>
            <a:effectLst/>
          </p:spPr>
          <p:txBody>
            <a:bodyPr wrap="none" anchor="ctr"/>
            <a:lstStyle/>
            <a:p>
              <a:endParaRPr lang="en-US"/>
            </a:p>
          </p:txBody>
        </p:sp>
        <p:sp>
          <p:nvSpPr>
            <p:cNvPr id="83" name="Oval 255"/>
            <p:cNvSpPr>
              <a:spLocks noChangeArrowheads="1"/>
            </p:cNvSpPr>
            <p:nvPr/>
          </p:nvSpPr>
          <p:spPr bwMode="auto">
            <a:xfrm>
              <a:off x="8648700" y="3578225"/>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4" name="Oval 256"/>
            <p:cNvSpPr>
              <a:spLocks noChangeArrowheads="1"/>
            </p:cNvSpPr>
            <p:nvPr/>
          </p:nvSpPr>
          <p:spPr bwMode="auto">
            <a:xfrm>
              <a:off x="8661400" y="2895600"/>
              <a:ext cx="76200" cy="76200"/>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5" name="Text Box 257"/>
            <p:cNvSpPr txBox="1">
              <a:spLocks noChangeArrowheads="1"/>
            </p:cNvSpPr>
            <p:nvPr/>
          </p:nvSpPr>
          <p:spPr bwMode="auto">
            <a:xfrm>
              <a:off x="2209800" y="2041525"/>
              <a:ext cx="1639888" cy="336550"/>
            </a:xfrm>
            <a:prstGeom prst="rect">
              <a:avLst/>
            </a:prstGeom>
            <a:noFill/>
            <a:ln w="9525">
              <a:noFill/>
              <a:miter lim="800000"/>
              <a:headEnd/>
              <a:tailEnd/>
            </a:ln>
            <a:effectLst/>
          </p:spPr>
          <p:txBody>
            <a:bodyPr wrap="none">
              <a:spAutoFit/>
            </a:bodyPr>
            <a:lstStyle/>
            <a:p>
              <a:r>
                <a:rPr lang="en-US" sz="1600"/>
                <a:t>Epigenetic mark</a:t>
              </a:r>
            </a:p>
          </p:txBody>
        </p:sp>
        <p:sp>
          <p:nvSpPr>
            <p:cNvPr id="86" name="Line 258"/>
            <p:cNvSpPr>
              <a:spLocks noChangeShapeType="1"/>
            </p:cNvSpPr>
            <p:nvPr/>
          </p:nvSpPr>
          <p:spPr bwMode="auto">
            <a:xfrm flipV="1">
              <a:off x="3810000" y="1828800"/>
              <a:ext cx="304800" cy="304800"/>
            </a:xfrm>
            <a:prstGeom prst="line">
              <a:avLst/>
            </a:prstGeom>
            <a:noFill/>
            <a:ln w="9525">
              <a:solidFill>
                <a:schemeClr val="tx1"/>
              </a:solidFill>
              <a:round/>
              <a:headEnd/>
              <a:tailEnd type="triangle" w="med" len="med"/>
            </a:ln>
            <a:effectLst/>
          </p:spPr>
          <p:txBody>
            <a:bodyPr/>
            <a:lstStyle/>
            <a:p>
              <a:endParaRPr lang="en-US"/>
            </a:p>
          </p:txBody>
        </p:sp>
      </p:grpSp>
      <p:sp>
        <p:nvSpPr>
          <p:cNvPr id="88" name="Shape 188"/>
          <p:cNvSpPr txBox="1"/>
          <p:nvPr/>
        </p:nvSpPr>
        <p:spPr>
          <a:xfrm>
            <a:off x="0" y="0"/>
            <a:ext cx="9144000" cy="6096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latin typeface="Calibri"/>
                <a:ea typeface="Calibri"/>
                <a:cs typeface="Calibri"/>
                <a:sym typeface="Calibri"/>
              </a:rPr>
              <a:t>Different modes of epigenetic inheritance</a:t>
            </a:r>
            <a:endParaRPr lang="en-US" sz="2400" b="1" i="0" u="none" strike="noStrike" cap="none" baseline="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Shape 30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pic>
        <p:nvPicPr>
          <p:cNvPr id="307" name="Shape 307"/>
          <p:cNvPicPr preferRelativeResize="0"/>
          <p:nvPr/>
        </p:nvPicPr>
        <p:blipFill rotWithShape="1">
          <a:blip r:embed="rId3" cstate="print">
            <a:alphaModFix/>
          </a:blip>
          <a:srcRect/>
          <a:stretch/>
        </p:blipFill>
        <p:spPr>
          <a:xfrm>
            <a:off x="457200" y="1447800"/>
            <a:ext cx="3809999" cy="3048000"/>
          </a:xfrm>
          <a:prstGeom prst="rect">
            <a:avLst/>
          </a:prstGeom>
          <a:noFill/>
          <a:ln>
            <a:noFill/>
          </a:ln>
        </p:spPr>
      </p:pic>
      <p:pic>
        <p:nvPicPr>
          <p:cNvPr id="308" name="Shape 308"/>
          <p:cNvPicPr preferRelativeResize="0"/>
          <p:nvPr/>
        </p:nvPicPr>
        <p:blipFill rotWithShape="1">
          <a:blip r:embed="rId4" cstate="print">
            <a:alphaModFix/>
          </a:blip>
          <a:srcRect/>
          <a:stretch/>
        </p:blipFill>
        <p:spPr>
          <a:xfrm>
            <a:off x="4724398" y="1109430"/>
            <a:ext cx="3690937" cy="2319570"/>
          </a:xfrm>
          <a:prstGeom prst="rect">
            <a:avLst/>
          </a:prstGeom>
          <a:noFill/>
          <a:ln>
            <a:noFill/>
          </a:ln>
        </p:spPr>
      </p:pic>
      <p:pic>
        <p:nvPicPr>
          <p:cNvPr id="309" name="Shape 309"/>
          <p:cNvPicPr preferRelativeResize="0"/>
          <p:nvPr/>
        </p:nvPicPr>
        <p:blipFill rotWithShape="1">
          <a:blip r:embed="rId5" cstate="print">
            <a:alphaModFix/>
          </a:blip>
          <a:srcRect l="35593" t="27291" r="40678" b="45418"/>
          <a:stretch/>
        </p:blipFill>
        <p:spPr>
          <a:xfrm>
            <a:off x="5144144" y="4043354"/>
            <a:ext cx="3271191" cy="2052646"/>
          </a:xfrm>
          <a:prstGeom prst="rect">
            <a:avLst/>
          </a:prstGeom>
          <a:noFill/>
          <a:ln>
            <a:noFill/>
          </a:ln>
        </p:spPr>
      </p:pic>
      <p:sp>
        <p:nvSpPr>
          <p:cNvPr id="313" name="Shape 313"/>
          <p:cNvSpPr txBox="1">
            <a:spLocks noGrp="1"/>
          </p:cNvSpPr>
          <p:nvPr>
            <p:ph type="title"/>
          </p:nvPr>
        </p:nvSpPr>
        <p:spPr>
          <a:xfrm>
            <a:off x="0" y="0"/>
            <a:ext cx="9144000" cy="68400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200" b="1" i="0" u="none" strike="noStrike" cap="none" baseline="0">
                <a:solidFill>
                  <a:schemeClr val="dk1"/>
                </a:solidFill>
                <a:latin typeface="Calibri"/>
                <a:ea typeface="Calibri"/>
                <a:cs typeface="Calibri"/>
                <a:sym typeface="Calibri"/>
              </a:rPr>
              <a:t>RNA-dependent processes may cause Transgenerational Inheritance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500"/>
                                        <p:tgtEl>
                                          <p:spTgt spid="30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8"/>
                                        </p:tgtEl>
                                        <p:attrNameLst>
                                          <p:attrName>style.visibility</p:attrName>
                                        </p:attrNameLst>
                                      </p:cBhvr>
                                      <p:to>
                                        <p:strVal val="visible"/>
                                      </p:to>
                                    </p:set>
                                    <p:anim calcmode="lin" valueType="num">
                                      <p:cBhvr additive="base">
                                        <p:cTn id="12" dur="500"/>
                                        <p:tgtEl>
                                          <p:spTgt spid="30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309"/>
                                        </p:tgtEl>
                                        <p:attrNameLst>
                                          <p:attrName>style.visibility</p:attrName>
                                        </p:attrNameLst>
                                      </p:cBhvr>
                                      <p:to>
                                        <p:strVal val="visible"/>
                                      </p:to>
                                    </p:set>
                                    <p:anim calcmode="lin" valueType="num">
                                      <p:cBhvr additive="base">
                                        <p:cTn id="15" dur="500"/>
                                        <p:tgtEl>
                                          <p:spTgt spid="3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Dropbox\DAC-II\slide preparation\unified theory of evolution_ Skinner_2015.JPG"/>
          <p:cNvPicPr>
            <a:picLocks noChangeAspect="1" noChangeArrowheads="1"/>
          </p:cNvPicPr>
          <p:nvPr/>
        </p:nvPicPr>
        <p:blipFill>
          <a:blip r:embed="rId2" cstate="print"/>
          <a:srcRect/>
          <a:stretch>
            <a:fillRect/>
          </a:stretch>
        </p:blipFill>
        <p:spPr bwMode="auto">
          <a:xfrm>
            <a:off x="1981200" y="381000"/>
            <a:ext cx="4521251" cy="5715000"/>
          </a:xfrm>
          <a:prstGeom prst="rect">
            <a:avLst/>
          </a:prstGeom>
          <a:noFill/>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103"/>
          <p:cNvSpPr txBox="1">
            <a:spLocks/>
          </p:cNvSpPr>
          <p:nvPr/>
        </p:nvSpPr>
        <p:spPr>
          <a:xfrm>
            <a:off x="0" y="0"/>
            <a:ext cx="9144000" cy="685799"/>
          </a:xfrm>
          <a:prstGeom prst="rect">
            <a:avLst/>
          </a:prstGeom>
          <a:solidFill>
            <a:srgbClr val="B7CCE4"/>
          </a:solidFill>
          <a:ln w="25400" cap="flat">
            <a:solidFill>
              <a:schemeClr val="accent1"/>
            </a:solidFill>
            <a:prstDash val="solid"/>
            <a:round/>
            <a:headEnd type="none" w="med" len="med"/>
            <a:tailEnd type="none" w="med" len="med"/>
          </a:ln>
        </p:spPr>
        <p:txBody>
          <a:bodyPr vert="horz" lIns="91425" tIns="45700" rIns="91425" bIns="45700" rtlCol="0"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Calibri"/>
              <a:buNone/>
              <a:tabLst/>
              <a:defRPr/>
            </a:pPr>
            <a:r>
              <a:rPr kumimoji="0" lang="en-US" sz="2900" b="1" i="0" u="none" strike="noStrike" kern="1200" cap="none" spc="0" normalizeH="0" baseline="0" noProof="0" dirty="0" smtClean="0">
                <a:ln>
                  <a:noFill/>
                </a:ln>
                <a:solidFill>
                  <a:schemeClr val="dk1"/>
                </a:solidFill>
                <a:effectLst/>
                <a:uLnTx/>
                <a:uFillTx/>
                <a:latin typeface="Calibri"/>
                <a:ea typeface="Calibri"/>
                <a:cs typeface="Calibri"/>
                <a:sym typeface="Calibri"/>
              </a:rPr>
              <a:t>What are Epigenetic</a:t>
            </a:r>
            <a:r>
              <a:rPr kumimoji="0" lang="en-US" sz="2900" b="1" i="0" u="none" strike="noStrike" kern="1200" cap="none" spc="0" normalizeH="0" noProof="0" dirty="0" smtClean="0">
                <a:ln>
                  <a:noFill/>
                </a:ln>
                <a:solidFill>
                  <a:schemeClr val="dk1"/>
                </a:solidFill>
                <a:effectLst/>
                <a:uLnTx/>
                <a:uFillTx/>
                <a:latin typeface="Calibri"/>
                <a:ea typeface="Calibri"/>
                <a:cs typeface="Calibri"/>
                <a:sym typeface="Calibri"/>
              </a:rPr>
              <a:t> changes?</a:t>
            </a:r>
            <a:endParaRPr kumimoji="0" lang="en-US" sz="29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grpSp>
        <p:nvGrpSpPr>
          <p:cNvPr id="5" name="Group 4"/>
          <p:cNvGrpSpPr/>
          <p:nvPr/>
        </p:nvGrpSpPr>
        <p:grpSpPr>
          <a:xfrm>
            <a:off x="3841717" y="1981200"/>
            <a:ext cx="5226083" cy="4572000"/>
            <a:chOff x="1828800" y="1066800"/>
            <a:chExt cx="5456646" cy="4724400"/>
          </a:xfrm>
        </p:grpSpPr>
        <p:sp>
          <p:nvSpPr>
            <p:cNvPr id="6" name="Oval 4"/>
            <p:cNvSpPr>
              <a:spLocks noChangeArrowheads="1"/>
            </p:cNvSpPr>
            <p:nvPr/>
          </p:nvSpPr>
          <p:spPr bwMode="auto">
            <a:xfrm>
              <a:off x="1828800" y="1066800"/>
              <a:ext cx="5410200" cy="4724400"/>
            </a:xfrm>
            <a:prstGeom prst="ellipse">
              <a:avLst/>
            </a:prstGeom>
            <a:noFill/>
            <a:ln w="19050">
              <a:solidFill>
                <a:schemeClr val="tx1"/>
              </a:solidFill>
              <a:round/>
              <a:headEnd/>
              <a:tailEnd/>
            </a:ln>
            <a:effectLst/>
          </p:spPr>
          <p:txBody>
            <a:bodyPr wrap="none" anchor="ctr"/>
            <a:lstStyle/>
            <a:p>
              <a:endParaRPr lang="en-US"/>
            </a:p>
          </p:txBody>
        </p:sp>
        <p:sp>
          <p:nvSpPr>
            <p:cNvPr id="7" name="Oval 5"/>
            <p:cNvSpPr>
              <a:spLocks noChangeArrowheads="1"/>
            </p:cNvSpPr>
            <p:nvPr/>
          </p:nvSpPr>
          <p:spPr bwMode="auto">
            <a:xfrm>
              <a:off x="2362200" y="1752600"/>
              <a:ext cx="3581400" cy="2514600"/>
            </a:xfrm>
            <a:prstGeom prst="ellipse">
              <a:avLst/>
            </a:prstGeom>
            <a:noFill/>
            <a:ln w="12700">
              <a:solidFill>
                <a:schemeClr val="tx1"/>
              </a:solidFill>
              <a:round/>
              <a:headEnd/>
              <a:tailEnd/>
            </a:ln>
            <a:effectLst/>
          </p:spPr>
          <p:txBody>
            <a:bodyPr wrap="none" anchor="ctr"/>
            <a:lstStyle/>
            <a:p>
              <a:endParaRPr lang="en-US"/>
            </a:p>
          </p:txBody>
        </p:sp>
        <p:sp>
          <p:nvSpPr>
            <p:cNvPr id="8" name="Line 6"/>
            <p:cNvSpPr>
              <a:spLocks noChangeShapeType="1"/>
            </p:cNvSpPr>
            <p:nvPr/>
          </p:nvSpPr>
          <p:spPr bwMode="auto">
            <a:xfrm>
              <a:off x="2743200" y="2819400"/>
              <a:ext cx="1066800" cy="0"/>
            </a:xfrm>
            <a:prstGeom prst="line">
              <a:avLst/>
            </a:prstGeom>
            <a:noFill/>
            <a:ln w="28575">
              <a:solidFill>
                <a:schemeClr val="tx1"/>
              </a:solidFill>
              <a:round/>
              <a:headEnd/>
              <a:tailEnd/>
            </a:ln>
            <a:effectLst/>
          </p:spPr>
          <p:txBody>
            <a:bodyPr/>
            <a:lstStyle/>
            <a:p>
              <a:endParaRPr lang="en-US"/>
            </a:p>
          </p:txBody>
        </p:sp>
        <p:sp>
          <p:nvSpPr>
            <p:cNvPr id="9" name="Line 7"/>
            <p:cNvSpPr>
              <a:spLocks noChangeShapeType="1"/>
            </p:cNvSpPr>
            <p:nvPr/>
          </p:nvSpPr>
          <p:spPr bwMode="auto">
            <a:xfrm>
              <a:off x="2743200" y="3200400"/>
              <a:ext cx="1066800" cy="0"/>
            </a:xfrm>
            <a:prstGeom prst="line">
              <a:avLst/>
            </a:prstGeom>
            <a:noFill/>
            <a:ln w="28575">
              <a:solidFill>
                <a:schemeClr val="tx1"/>
              </a:solidFill>
              <a:round/>
              <a:headEnd/>
              <a:tailEnd/>
            </a:ln>
            <a:effectLst/>
          </p:spPr>
          <p:txBody>
            <a:bodyPr/>
            <a:lstStyle/>
            <a:p>
              <a:endParaRPr lang="en-US"/>
            </a:p>
          </p:txBody>
        </p:sp>
        <p:sp>
          <p:nvSpPr>
            <p:cNvPr id="10" name="Line 8"/>
            <p:cNvSpPr>
              <a:spLocks noChangeShapeType="1"/>
            </p:cNvSpPr>
            <p:nvPr/>
          </p:nvSpPr>
          <p:spPr bwMode="auto">
            <a:xfrm>
              <a:off x="2895600" y="2819400"/>
              <a:ext cx="0" cy="381000"/>
            </a:xfrm>
            <a:prstGeom prst="line">
              <a:avLst/>
            </a:prstGeom>
            <a:noFill/>
            <a:ln w="9525">
              <a:solidFill>
                <a:schemeClr val="tx1"/>
              </a:solidFill>
              <a:round/>
              <a:headEnd/>
              <a:tailEnd/>
            </a:ln>
            <a:effectLst/>
          </p:spPr>
          <p:txBody>
            <a:bodyPr/>
            <a:lstStyle/>
            <a:p>
              <a:endParaRPr lang="en-US"/>
            </a:p>
          </p:txBody>
        </p:sp>
        <p:sp>
          <p:nvSpPr>
            <p:cNvPr id="11" name="Line 9"/>
            <p:cNvSpPr>
              <a:spLocks noChangeShapeType="1"/>
            </p:cNvSpPr>
            <p:nvPr/>
          </p:nvSpPr>
          <p:spPr bwMode="auto">
            <a:xfrm>
              <a:off x="3149600" y="2819400"/>
              <a:ext cx="0" cy="381000"/>
            </a:xfrm>
            <a:prstGeom prst="line">
              <a:avLst/>
            </a:prstGeom>
            <a:noFill/>
            <a:ln w="9525">
              <a:solidFill>
                <a:schemeClr val="tx1"/>
              </a:solidFill>
              <a:round/>
              <a:headEnd/>
              <a:tailEnd/>
            </a:ln>
            <a:effectLst/>
          </p:spPr>
          <p:txBody>
            <a:bodyPr/>
            <a:lstStyle/>
            <a:p>
              <a:endParaRPr lang="en-US"/>
            </a:p>
          </p:txBody>
        </p:sp>
        <p:sp>
          <p:nvSpPr>
            <p:cNvPr id="12" name="Line 10"/>
            <p:cNvSpPr>
              <a:spLocks noChangeShapeType="1"/>
            </p:cNvSpPr>
            <p:nvPr/>
          </p:nvSpPr>
          <p:spPr bwMode="auto">
            <a:xfrm>
              <a:off x="3403600" y="2819400"/>
              <a:ext cx="0" cy="381000"/>
            </a:xfrm>
            <a:prstGeom prst="line">
              <a:avLst/>
            </a:prstGeom>
            <a:noFill/>
            <a:ln w="9525">
              <a:solidFill>
                <a:schemeClr val="tx1"/>
              </a:solidFill>
              <a:round/>
              <a:headEnd/>
              <a:tailEnd/>
            </a:ln>
            <a:effectLst/>
          </p:spPr>
          <p:txBody>
            <a:bodyPr/>
            <a:lstStyle/>
            <a:p>
              <a:endParaRPr lang="en-US"/>
            </a:p>
          </p:txBody>
        </p:sp>
        <p:sp>
          <p:nvSpPr>
            <p:cNvPr id="13" name="Line 11"/>
            <p:cNvSpPr>
              <a:spLocks noChangeShapeType="1"/>
            </p:cNvSpPr>
            <p:nvPr/>
          </p:nvSpPr>
          <p:spPr bwMode="auto">
            <a:xfrm>
              <a:off x="3657600" y="2819400"/>
              <a:ext cx="0" cy="381000"/>
            </a:xfrm>
            <a:prstGeom prst="line">
              <a:avLst/>
            </a:prstGeom>
            <a:noFill/>
            <a:ln w="9525">
              <a:solidFill>
                <a:schemeClr val="tx1"/>
              </a:solidFill>
              <a:round/>
              <a:headEnd/>
              <a:tailEnd/>
            </a:ln>
            <a:effectLst/>
          </p:spPr>
          <p:txBody>
            <a:bodyPr/>
            <a:lstStyle/>
            <a:p>
              <a:endParaRPr lang="en-US"/>
            </a:p>
          </p:txBody>
        </p:sp>
        <p:sp>
          <p:nvSpPr>
            <p:cNvPr id="14" name="Text Box 13"/>
            <p:cNvSpPr txBox="1">
              <a:spLocks noChangeArrowheads="1"/>
            </p:cNvSpPr>
            <p:nvPr/>
          </p:nvSpPr>
          <p:spPr bwMode="auto">
            <a:xfrm>
              <a:off x="2714625" y="2508250"/>
              <a:ext cx="1090613" cy="336550"/>
            </a:xfrm>
            <a:prstGeom prst="rect">
              <a:avLst/>
            </a:prstGeom>
            <a:noFill/>
            <a:ln w="9525">
              <a:noFill/>
              <a:miter lim="800000"/>
              <a:headEnd/>
              <a:tailEnd/>
            </a:ln>
            <a:effectLst/>
          </p:spPr>
          <p:txBody>
            <a:bodyPr wrap="none">
              <a:spAutoFit/>
            </a:bodyPr>
            <a:lstStyle/>
            <a:p>
              <a:r>
                <a:rPr lang="en-US" sz="1600"/>
                <a:t>T  G  A  C</a:t>
              </a:r>
            </a:p>
          </p:txBody>
        </p:sp>
        <p:sp>
          <p:nvSpPr>
            <p:cNvPr id="15" name="Text Box 14"/>
            <p:cNvSpPr txBox="1">
              <a:spLocks noChangeArrowheads="1"/>
            </p:cNvSpPr>
            <p:nvPr/>
          </p:nvSpPr>
          <p:spPr bwMode="auto">
            <a:xfrm>
              <a:off x="2717800" y="3200400"/>
              <a:ext cx="1090613" cy="336550"/>
            </a:xfrm>
            <a:prstGeom prst="rect">
              <a:avLst/>
            </a:prstGeom>
            <a:noFill/>
            <a:ln w="9525">
              <a:noFill/>
              <a:miter lim="800000"/>
              <a:headEnd/>
              <a:tailEnd/>
            </a:ln>
            <a:effectLst/>
          </p:spPr>
          <p:txBody>
            <a:bodyPr wrap="none">
              <a:spAutoFit/>
            </a:bodyPr>
            <a:lstStyle/>
            <a:p>
              <a:r>
                <a:rPr lang="en-US" sz="1600"/>
                <a:t>A  C  T  G</a:t>
              </a:r>
            </a:p>
          </p:txBody>
        </p:sp>
        <p:sp>
          <p:nvSpPr>
            <p:cNvPr id="16" name="Line 15"/>
            <p:cNvSpPr>
              <a:spLocks noChangeShapeType="1"/>
            </p:cNvSpPr>
            <p:nvPr/>
          </p:nvSpPr>
          <p:spPr bwMode="auto">
            <a:xfrm flipV="1">
              <a:off x="3657600" y="2514600"/>
              <a:ext cx="304800" cy="304800"/>
            </a:xfrm>
            <a:prstGeom prst="line">
              <a:avLst/>
            </a:prstGeom>
            <a:noFill/>
            <a:ln w="9525">
              <a:solidFill>
                <a:schemeClr val="tx1"/>
              </a:solidFill>
              <a:round/>
              <a:headEnd/>
              <a:tailEnd/>
            </a:ln>
            <a:effectLst/>
          </p:spPr>
          <p:txBody>
            <a:bodyPr/>
            <a:lstStyle/>
            <a:p>
              <a:endParaRPr lang="en-US"/>
            </a:p>
          </p:txBody>
        </p:sp>
        <p:sp>
          <p:nvSpPr>
            <p:cNvPr id="17" name="Line 19"/>
            <p:cNvSpPr>
              <a:spLocks noChangeShapeType="1"/>
            </p:cNvSpPr>
            <p:nvPr/>
          </p:nvSpPr>
          <p:spPr bwMode="auto">
            <a:xfrm>
              <a:off x="3162300" y="3200400"/>
              <a:ext cx="228600" cy="381000"/>
            </a:xfrm>
            <a:prstGeom prst="line">
              <a:avLst/>
            </a:prstGeom>
            <a:noFill/>
            <a:ln w="9525">
              <a:solidFill>
                <a:schemeClr val="tx1"/>
              </a:solidFill>
              <a:round/>
              <a:headEnd/>
              <a:tailEnd/>
            </a:ln>
            <a:effectLst/>
          </p:spPr>
          <p:txBody>
            <a:bodyPr/>
            <a:lstStyle/>
            <a:p>
              <a:endParaRPr lang="en-US"/>
            </a:p>
          </p:txBody>
        </p:sp>
        <p:sp>
          <p:nvSpPr>
            <p:cNvPr id="18" name="Text Box 20"/>
            <p:cNvSpPr txBox="1">
              <a:spLocks noChangeArrowheads="1"/>
            </p:cNvSpPr>
            <p:nvPr/>
          </p:nvSpPr>
          <p:spPr bwMode="auto">
            <a:xfrm>
              <a:off x="3657600" y="2241550"/>
              <a:ext cx="588963" cy="336550"/>
            </a:xfrm>
            <a:prstGeom prst="rect">
              <a:avLst/>
            </a:prstGeom>
            <a:noFill/>
            <a:ln w="9525">
              <a:noFill/>
              <a:miter lim="800000"/>
              <a:headEnd/>
              <a:tailEnd/>
            </a:ln>
            <a:effectLst/>
          </p:spPr>
          <p:txBody>
            <a:bodyPr wrap="none">
              <a:spAutoFit/>
            </a:bodyPr>
            <a:lstStyle/>
            <a:p>
              <a:r>
                <a:rPr lang="en-US" sz="1600"/>
                <a:t>CH3</a:t>
              </a:r>
            </a:p>
          </p:txBody>
        </p:sp>
        <p:sp>
          <p:nvSpPr>
            <p:cNvPr id="19" name="Text Box 21"/>
            <p:cNvSpPr txBox="1">
              <a:spLocks noChangeArrowheads="1"/>
            </p:cNvSpPr>
            <p:nvPr/>
          </p:nvSpPr>
          <p:spPr bwMode="auto">
            <a:xfrm>
              <a:off x="3124200" y="3549650"/>
              <a:ext cx="588963" cy="336550"/>
            </a:xfrm>
            <a:prstGeom prst="rect">
              <a:avLst/>
            </a:prstGeom>
            <a:noFill/>
            <a:ln w="9525">
              <a:noFill/>
              <a:miter lim="800000"/>
              <a:headEnd/>
              <a:tailEnd/>
            </a:ln>
            <a:effectLst/>
          </p:spPr>
          <p:txBody>
            <a:bodyPr wrap="none">
              <a:spAutoFit/>
            </a:bodyPr>
            <a:lstStyle/>
            <a:p>
              <a:r>
                <a:rPr lang="en-US" sz="1600"/>
                <a:t>CH3</a:t>
              </a:r>
            </a:p>
          </p:txBody>
        </p:sp>
        <p:sp>
          <p:nvSpPr>
            <p:cNvPr id="20" name="Oval 22"/>
            <p:cNvSpPr>
              <a:spLocks noChangeArrowheads="1"/>
            </p:cNvSpPr>
            <p:nvPr/>
          </p:nvSpPr>
          <p:spPr bwMode="auto">
            <a:xfrm>
              <a:off x="4343400" y="2819400"/>
              <a:ext cx="381000" cy="381000"/>
            </a:xfrm>
            <a:prstGeom prst="ellipse">
              <a:avLst/>
            </a:prstGeom>
            <a:noFill/>
            <a:ln w="9525">
              <a:solidFill>
                <a:schemeClr val="tx1"/>
              </a:solidFill>
              <a:round/>
              <a:headEnd/>
              <a:tailEnd/>
            </a:ln>
            <a:effectLst/>
          </p:spPr>
          <p:txBody>
            <a:bodyPr wrap="none" anchor="ctr"/>
            <a:lstStyle/>
            <a:p>
              <a:endParaRPr lang="en-US"/>
            </a:p>
          </p:txBody>
        </p:sp>
        <p:sp>
          <p:nvSpPr>
            <p:cNvPr id="21" name="Oval 23"/>
            <p:cNvSpPr>
              <a:spLocks noChangeArrowheads="1"/>
            </p:cNvSpPr>
            <p:nvPr/>
          </p:nvSpPr>
          <p:spPr bwMode="auto">
            <a:xfrm>
              <a:off x="4953000" y="2819400"/>
              <a:ext cx="381000" cy="381000"/>
            </a:xfrm>
            <a:prstGeom prst="ellipse">
              <a:avLst/>
            </a:prstGeom>
            <a:noFill/>
            <a:ln w="9525">
              <a:solidFill>
                <a:schemeClr val="tx1"/>
              </a:solidFill>
              <a:round/>
              <a:headEnd/>
              <a:tailEnd/>
            </a:ln>
            <a:effectLst/>
          </p:spPr>
          <p:txBody>
            <a:bodyPr wrap="none" anchor="ctr"/>
            <a:lstStyle/>
            <a:p>
              <a:endParaRPr lang="en-US"/>
            </a:p>
          </p:txBody>
        </p:sp>
        <p:sp>
          <p:nvSpPr>
            <p:cNvPr id="22" name="Line 24"/>
            <p:cNvSpPr>
              <a:spLocks noChangeShapeType="1"/>
            </p:cNvSpPr>
            <p:nvPr/>
          </p:nvSpPr>
          <p:spPr bwMode="auto">
            <a:xfrm>
              <a:off x="3810000" y="2819400"/>
              <a:ext cx="304800" cy="228600"/>
            </a:xfrm>
            <a:prstGeom prst="line">
              <a:avLst/>
            </a:prstGeom>
            <a:noFill/>
            <a:ln w="28575">
              <a:solidFill>
                <a:schemeClr val="tx1"/>
              </a:solidFill>
              <a:round/>
              <a:headEnd/>
              <a:tailEnd/>
            </a:ln>
            <a:effectLst/>
          </p:spPr>
          <p:txBody>
            <a:bodyPr/>
            <a:lstStyle/>
            <a:p>
              <a:endParaRPr lang="en-US"/>
            </a:p>
          </p:txBody>
        </p:sp>
        <p:sp>
          <p:nvSpPr>
            <p:cNvPr id="23" name="Line 25"/>
            <p:cNvSpPr>
              <a:spLocks noChangeShapeType="1"/>
            </p:cNvSpPr>
            <p:nvPr/>
          </p:nvSpPr>
          <p:spPr bwMode="auto">
            <a:xfrm flipV="1">
              <a:off x="3810000" y="3048000"/>
              <a:ext cx="304800" cy="152400"/>
            </a:xfrm>
            <a:prstGeom prst="line">
              <a:avLst/>
            </a:prstGeom>
            <a:noFill/>
            <a:ln w="28575">
              <a:solidFill>
                <a:schemeClr val="tx1"/>
              </a:solidFill>
              <a:round/>
              <a:headEnd/>
              <a:tailEnd/>
            </a:ln>
            <a:effectLst/>
          </p:spPr>
          <p:txBody>
            <a:bodyPr/>
            <a:lstStyle/>
            <a:p>
              <a:endParaRPr lang="en-US"/>
            </a:p>
          </p:txBody>
        </p:sp>
        <p:sp>
          <p:nvSpPr>
            <p:cNvPr id="24" name="Freeform 26"/>
            <p:cNvSpPr>
              <a:spLocks/>
            </p:cNvSpPr>
            <p:nvPr/>
          </p:nvSpPr>
          <p:spPr bwMode="auto">
            <a:xfrm>
              <a:off x="4114800" y="2959100"/>
              <a:ext cx="1447800" cy="177800"/>
            </a:xfrm>
            <a:custGeom>
              <a:avLst/>
              <a:gdLst/>
              <a:ahLst/>
              <a:cxnLst>
                <a:cxn ang="0">
                  <a:pos x="0" y="56"/>
                </a:cxn>
                <a:cxn ang="0">
                  <a:pos x="96" y="104"/>
                </a:cxn>
                <a:cxn ang="0">
                  <a:pos x="144" y="56"/>
                </a:cxn>
                <a:cxn ang="0">
                  <a:pos x="288" y="104"/>
                </a:cxn>
                <a:cxn ang="0">
                  <a:pos x="384" y="8"/>
                </a:cxn>
                <a:cxn ang="0">
                  <a:pos x="480" y="104"/>
                </a:cxn>
                <a:cxn ang="0">
                  <a:pos x="528" y="8"/>
                </a:cxn>
                <a:cxn ang="0">
                  <a:pos x="624" y="56"/>
                </a:cxn>
                <a:cxn ang="0">
                  <a:pos x="720" y="56"/>
                </a:cxn>
                <a:cxn ang="0">
                  <a:pos x="768" y="8"/>
                </a:cxn>
                <a:cxn ang="0">
                  <a:pos x="864" y="104"/>
                </a:cxn>
                <a:cxn ang="0">
                  <a:pos x="912" y="8"/>
                </a:cxn>
              </a:cxnLst>
              <a:rect l="0" t="0" r="r" b="b"/>
              <a:pathLst>
                <a:path w="912" h="112">
                  <a:moveTo>
                    <a:pt x="0" y="56"/>
                  </a:moveTo>
                  <a:cubicBezTo>
                    <a:pt x="36" y="80"/>
                    <a:pt x="72" y="104"/>
                    <a:pt x="96" y="104"/>
                  </a:cubicBezTo>
                  <a:cubicBezTo>
                    <a:pt x="120" y="104"/>
                    <a:pt x="112" y="56"/>
                    <a:pt x="144" y="56"/>
                  </a:cubicBezTo>
                  <a:cubicBezTo>
                    <a:pt x="176" y="56"/>
                    <a:pt x="248" y="112"/>
                    <a:pt x="288" y="104"/>
                  </a:cubicBezTo>
                  <a:cubicBezTo>
                    <a:pt x="328" y="96"/>
                    <a:pt x="352" y="8"/>
                    <a:pt x="384" y="8"/>
                  </a:cubicBezTo>
                  <a:cubicBezTo>
                    <a:pt x="416" y="8"/>
                    <a:pt x="456" y="104"/>
                    <a:pt x="480" y="104"/>
                  </a:cubicBezTo>
                  <a:cubicBezTo>
                    <a:pt x="504" y="104"/>
                    <a:pt x="504" y="16"/>
                    <a:pt x="528" y="8"/>
                  </a:cubicBezTo>
                  <a:cubicBezTo>
                    <a:pt x="552" y="0"/>
                    <a:pt x="592" y="48"/>
                    <a:pt x="624" y="56"/>
                  </a:cubicBezTo>
                  <a:cubicBezTo>
                    <a:pt x="656" y="64"/>
                    <a:pt x="696" y="64"/>
                    <a:pt x="720" y="56"/>
                  </a:cubicBezTo>
                  <a:cubicBezTo>
                    <a:pt x="744" y="48"/>
                    <a:pt x="744" y="0"/>
                    <a:pt x="768" y="8"/>
                  </a:cubicBezTo>
                  <a:cubicBezTo>
                    <a:pt x="792" y="16"/>
                    <a:pt x="840" y="104"/>
                    <a:pt x="864" y="104"/>
                  </a:cubicBezTo>
                  <a:cubicBezTo>
                    <a:pt x="888" y="104"/>
                    <a:pt x="904" y="24"/>
                    <a:pt x="912" y="8"/>
                  </a:cubicBezTo>
                </a:path>
              </a:pathLst>
            </a:custGeom>
            <a:noFill/>
            <a:ln w="28575" cmpd="sng">
              <a:solidFill>
                <a:schemeClr val="tx1"/>
              </a:solidFill>
              <a:round/>
              <a:headEnd/>
              <a:tailEnd/>
            </a:ln>
            <a:effectLst/>
          </p:spPr>
          <p:txBody>
            <a:bodyPr/>
            <a:lstStyle/>
            <a:p>
              <a:endParaRPr lang="en-US"/>
            </a:p>
          </p:txBody>
        </p:sp>
        <p:sp>
          <p:nvSpPr>
            <p:cNvPr id="25" name="Freeform 31"/>
            <p:cNvSpPr>
              <a:spLocks/>
            </p:cNvSpPr>
            <p:nvPr/>
          </p:nvSpPr>
          <p:spPr bwMode="auto">
            <a:xfrm>
              <a:off x="4368800" y="2819400"/>
              <a:ext cx="266700" cy="241300"/>
            </a:xfrm>
            <a:custGeom>
              <a:avLst/>
              <a:gdLst/>
              <a:ahLst/>
              <a:cxnLst>
                <a:cxn ang="0">
                  <a:pos x="0" y="48"/>
                </a:cxn>
                <a:cxn ang="0">
                  <a:pos x="144" y="144"/>
                </a:cxn>
                <a:cxn ang="0">
                  <a:pos x="144" y="0"/>
                </a:cxn>
              </a:cxnLst>
              <a:rect l="0" t="0" r="r" b="b"/>
              <a:pathLst>
                <a:path w="168" h="152">
                  <a:moveTo>
                    <a:pt x="0" y="48"/>
                  </a:moveTo>
                  <a:cubicBezTo>
                    <a:pt x="60" y="100"/>
                    <a:pt x="120" y="152"/>
                    <a:pt x="144" y="144"/>
                  </a:cubicBezTo>
                  <a:cubicBezTo>
                    <a:pt x="168" y="136"/>
                    <a:pt x="156" y="68"/>
                    <a:pt x="144" y="0"/>
                  </a:cubicBezTo>
                </a:path>
              </a:pathLst>
            </a:custGeom>
            <a:noFill/>
            <a:ln w="28575" cmpd="sng">
              <a:solidFill>
                <a:schemeClr val="tx1"/>
              </a:solidFill>
              <a:round/>
              <a:headEnd/>
              <a:tailEnd/>
            </a:ln>
            <a:effectLst/>
          </p:spPr>
          <p:txBody>
            <a:bodyPr/>
            <a:lstStyle/>
            <a:p>
              <a:endParaRPr lang="en-US"/>
            </a:p>
          </p:txBody>
        </p:sp>
        <p:sp>
          <p:nvSpPr>
            <p:cNvPr id="26" name="Freeform 32"/>
            <p:cNvSpPr>
              <a:spLocks/>
            </p:cNvSpPr>
            <p:nvPr/>
          </p:nvSpPr>
          <p:spPr bwMode="auto">
            <a:xfrm>
              <a:off x="5003800" y="2895600"/>
              <a:ext cx="304800" cy="76200"/>
            </a:xfrm>
            <a:custGeom>
              <a:avLst/>
              <a:gdLst/>
              <a:ahLst/>
              <a:cxnLst>
                <a:cxn ang="0">
                  <a:pos x="0" y="0"/>
                </a:cxn>
                <a:cxn ang="0">
                  <a:pos x="96" y="48"/>
                </a:cxn>
                <a:cxn ang="0">
                  <a:pos x="192" y="0"/>
                </a:cxn>
              </a:cxnLst>
              <a:rect l="0" t="0" r="r" b="b"/>
              <a:pathLst>
                <a:path w="192" h="48">
                  <a:moveTo>
                    <a:pt x="0" y="0"/>
                  </a:moveTo>
                  <a:cubicBezTo>
                    <a:pt x="32" y="24"/>
                    <a:pt x="64" y="48"/>
                    <a:pt x="96" y="48"/>
                  </a:cubicBezTo>
                  <a:cubicBezTo>
                    <a:pt x="128" y="48"/>
                    <a:pt x="160" y="24"/>
                    <a:pt x="192" y="0"/>
                  </a:cubicBezTo>
                </a:path>
              </a:pathLst>
            </a:custGeom>
            <a:noFill/>
            <a:ln w="28575" cmpd="sng">
              <a:solidFill>
                <a:schemeClr val="tx1"/>
              </a:solidFill>
              <a:round/>
              <a:headEnd/>
              <a:tailEnd/>
            </a:ln>
            <a:effectLst/>
          </p:spPr>
          <p:txBody>
            <a:bodyPr/>
            <a:lstStyle/>
            <a:p>
              <a:endParaRPr lang="en-US"/>
            </a:p>
          </p:txBody>
        </p:sp>
        <p:sp>
          <p:nvSpPr>
            <p:cNvPr id="27" name="Freeform 33"/>
            <p:cNvSpPr>
              <a:spLocks/>
            </p:cNvSpPr>
            <p:nvPr/>
          </p:nvSpPr>
          <p:spPr bwMode="auto">
            <a:xfrm>
              <a:off x="4419600" y="3200400"/>
              <a:ext cx="76200" cy="152400"/>
            </a:xfrm>
            <a:custGeom>
              <a:avLst/>
              <a:gdLst/>
              <a:ahLst/>
              <a:cxnLst>
                <a:cxn ang="0">
                  <a:pos x="48" y="0"/>
                </a:cxn>
                <a:cxn ang="0">
                  <a:pos x="0" y="48"/>
                </a:cxn>
                <a:cxn ang="0">
                  <a:pos x="48" y="96"/>
                </a:cxn>
              </a:cxnLst>
              <a:rect l="0" t="0" r="r" b="b"/>
              <a:pathLst>
                <a:path w="48" h="96">
                  <a:moveTo>
                    <a:pt x="48" y="0"/>
                  </a:moveTo>
                  <a:cubicBezTo>
                    <a:pt x="24" y="16"/>
                    <a:pt x="0" y="32"/>
                    <a:pt x="0" y="48"/>
                  </a:cubicBezTo>
                  <a:cubicBezTo>
                    <a:pt x="0" y="64"/>
                    <a:pt x="24" y="80"/>
                    <a:pt x="48" y="96"/>
                  </a:cubicBezTo>
                </a:path>
              </a:pathLst>
            </a:custGeom>
            <a:noFill/>
            <a:ln w="9525">
              <a:solidFill>
                <a:schemeClr val="tx1"/>
              </a:solidFill>
              <a:round/>
              <a:headEnd/>
              <a:tailEnd/>
            </a:ln>
            <a:effectLst/>
          </p:spPr>
          <p:txBody>
            <a:bodyPr/>
            <a:lstStyle/>
            <a:p>
              <a:endParaRPr lang="en-US"/>
            </a:p>
          </p:txBody>
        </p:sp>
        <p:sp>
          <p:nvSpPr>
            <p:cNvPr id="28" name="Freeform 34"/>
            <p:cNvSpPr>
              <a:spLocks/>
            </p:cNvSpPr>
            <p:nvPr/>
          </p:nvSpPr>
          <p:spPr bwMode="auto">
            <a:xfrm>
              <a:off x="5105400" y="2667000"/>
              <a:ext cx="76200" cy="152400"/>
            </a:xfrm>
            <a:custGeom>
              <a:avLst/>
              <a:gdLst/>
              <a:ahLst/>
              <a:cxnLst>
                <a:cxn ang="0">
                  <a:pos x="48" y="96"/>
                </a:cxn>
                <a:cxn ang="0">
                  <a:pos x="0" y="48"/>
                </a:cxn>
                <a:cxn ang="0">
                  <a:pos x="48" y="0"/>
                </a:cxn>
              </a:cxnLst>
              <a:rect l="0" t="0" r="r" b="b"/>
              <a:pathLst>
                <a:path w="48" h="96">
                  <a:moveTo>
                    <a:pt x="48" y="96"/>
                  </a:moveTo>
                  <a:cubicBezTo>
                    <a:pt x="24" y="80"/>
                    <a:pt x="0" y="64"/>
                    <a:pt x="0" y="48"/>
                  </a:cubicBezTo>
                  <a:cubicBezTo>
                    <a:pt x="0" y="32"/>
                    <a:pt x="24" y="16"/>
                    <a:pt x="48" y="0"/>
                  </a:cubicBezTo>
                </a:path>
              </a:pathLst>
            </a:custGeom>
            <a:noFill/>
            <a:ln w="9525">
              <a:solidFill>
                <a:schemeClr val="tx1"/>
              </a:solidFill>
              <a:round/>
              <a:headEnd/>
              <a:tailEnd/>
            </a:ln>
            <a:effectLst/>
          </p:spPr>
          <p:txBody>
            <a:bodyPr/>
            <a:lstStyle/>
            <a:p>
              <a:endParaRPr lang="en-US"/>
            </a:p>
          </p:txBody>
        </p:sp>
        <p:sp>
          <p:nvSpPr>
            <p:cNvPr id="29" name="Text Box 35"/>
            <p:cNvSpPr txBox="1">
              <a:spLocks noChangeArrowheads="1"/>
            </p:cNvSpPr>
            <p:nvPr/>
          </p:nvSpPr>
          <p:spPr bwMode="auto">
            <a:xfrm>
              <a:off x="4038600" y="3352800"/>
              <a:ext cx="893763" cy="336550"/>
            </a:xfrm>
            <a:prstGeom prst="rect">
              <a:avLst/>
            </a:prstGeom>
            <a:noFill/>
            <a:ln w="9525">
              <a:noFill/>
              <a:miter lim="800000"/>
              <a:headEnd/>
              <a:tailEnd/>
            </a:ln>
            <a:effectLst/>
          </p:spPr>
          <p:txBody>
            <a:bodyPr wrap="none">
              <a:spAutoFit/>
            </a:bodyPr>
            <a:lstStyle/>
            <a:p>
              <a:r>
                <a:rPr lang="en-US" sz="1600"/>
                <a:t>CH3CO</a:t>
              </a:r>
            </a:p>
          </p:txBody>
        </p:sp>
        <p:sp>
          <p:nvSpPr>
            <p:cNvPr id="30" name="Text Box 36"/>
            <p:cNvSpPr txBox="1">
              <a:spLocks noChangeArrowheads="1"/>
            </p:cNvSpPr>
            <p:nvPr/>
          </p:nvSpPr>
          <p:spPr bwMode="auto">
            <a:xfrm>
              <a:off x="4745038" y="2362200"/>
              <a:ext cx="893762" cy="336550"/>
            </a:xfrm>
            <a:prstGeom prst="rect">
              <a:avLst/>
            </a:prstGeom>
            <a:noFill/>
            <a:ln w="9525">
              <a:noFill/>
              <a:miter lim="800000"/>
              <a:headEnd/>
              <a:tailEnd/>
            </a:ln>
            <a:effectLst/>
          </p:spPr>
          <p:txBody>
            <a:bodyPr wrap="none">
              <a:spAutoFit/>
            </a:bodyPr>
            <a:lstStyle/>
            <a:p>
              <a:r>
                <a:rPr lang="en-US" sz="1600"/>
                <a:t>CH3CO</a:t>
              </a:r>
            </a:p>
          </p:txBody>
        </p:sp>
        <p:sp>
          <p:nvSpPr>
            <p:cNvPr id="31" name="Freeform 39"/>
            <p:cNvSpPr>
              <a:spLocks/>
            </p:cNvSpPr>
            <p:nvPr/>
          </p:nvSpPr>
          <p:spPr bwMode="auto">
            <a:xfrm>
              <a:off x="4826000" y="4343400"/>
              <a:ext cx="431800" cy="457200"/>
            </a:xfrm>
            <a:custGeom>
              <a:avLst/>
              <a:gdLst/>
              <a:ahLst/>
              <a:cxnLst>
                <a:cxn ang="0">
                  <a:pos x="176" y="256"/>
                </a:cxn>
                <a:cxn ang="0">
                  <a:pos x="32" y="256"/>
                </a:cxn>
                <a:cxn ang="0">
                  <a:pos x="32" y="64"/>
                </a:cxn>
                <a:cxn ang="0">
                  <a:pos x="224" y="16"/>
                </a:cxn>
                <a:cxn ang="0">
                  <a:pos x="272" y="160"/>
                </a:cxn>
              </a:cxnLst>
              <a:rect l="0" t="0" r="r" b="b"/>
              <a:pathLst>
                <a:path w="272" h="288">
                  <a:moveTo>
                    <a:pt x="176" y="256"/>
                  </a:moveTo>
                  <a:cubicBezTo>
                    <a:pt x="116" y="272"/>
                    <a:pt x="56" y="288"/>
                    <a:pt x="32" y="256"/>
                  </a:cubicBezTo>
                  <a:cubicBezTo>
                    <a:pt x="8" y="224"/>
                    <a:pt x="0" y="104"/>
                    <a:pt x="32" y="64"/>
                  </a:cubicBezTo>
                  <a:cubicBezTo>
                    <a:pt x="64" y="24"/>
                    <a:pt x="184" y="0"/>
                    <a:pt x="224" y="16"/>
                  </a:cubicBezTo>
                  <a:cubicBezTo>
                    <a:pt x="264" y="32"/>
                    <a:pt x="268" y="96"/>
                    <a:pt x="272" y="160"/>
                  </a:cubicBezTo>
                </a:path>
              </a:pathLst>
            </a:custGeom>
            <a:noFill/>
            <a:ln w="9525">
              <a:solidFill>
                <a:schemeClr val="tx1"/>
              </a:solidFill>
              <a:round/>
              <a:headEnd/>
              <a:tailEnd/>
            </a:ln>
            <a:effectLst/>
          </p:spPr>
          <p:txBody>
            <a:bodyPr/>
            <a:lstStyle/>
            <a:p>
              <a:endParaRPr lang="en-US"/>
            </a:p>
          </p:txBody>
        </p:sp>
        <p:sp>
          <p:nvSpPr>
            <p:cNvPr id="32" name="Freeform 40"/>
            <p:cNvSpPr>
              <a:spLocks/>
            </p:cNvSpPr>
            <p:nvPr/>
          </p:nvSpPr>
          <p:spPr bwMode="auto">
            <a:xfrm>
              <a:off x="5105400" y="4749800"/>
              <a:ext cx="838200" cy="457200"/>
            </a:xfrm>
            <a:custGeom>
              <a:avLst/>
              <a:gdLst/>
              <a:ahLst/>
              <a:cxnLst>
                <a:cxn ang="0">
                  <a:pos x="0" y="0"/>
                </a:cxn>
                <a:cxn ang="0">
                  <a:pos x="192" y="144"/>
                </a:cxn>
                <a:cxn ang="0">
                  <a:pos x="432" y="240"/>
                </a:cxn>
                <a:cxn ang="0">
                  <a:pos x="528" y="288"/>
                </a:cxn>
              </a:cxnLst>
              <a:rect l="0" t="0" r="r" b="b"/>
              <a:pathLst>
                <a:path w="528" h="288">
                  <a:moveTo>
                    <a:pt x="0" y="0"/>
                  </a:moveTo>
                  <a:cubicBezTo>
                    <a:pt x="60" y="52"/>
                    <a:pt x="120" y="104"/>
                    <a:pt x="192" y="144"/>
                  </a:cubicBezTo>
                  <a:cubicBezTo>
                    <a:pt x="264" y="184"/>
                    <a:pt x="376" y="216"/>
                    <a:pt x="432" y="240"/>
                  </a:cubicBezTo>
                  <a:cubicBezTo>
                    <a:pt x="488" y="264"/>
                    <a:pt x="512" y="288"/>
                    <a:pt x="528" y="288"/>
                  </a:cubicBezTo>
                </a:path>
              </a:pathLst>
            </a:custGeom>
            <a:noFill/>
            <a:ln w="9525">
              <a:solidFill>
                <a:schemeClr val="tx1"/>
              </a:solidFill>
              <a:round/>
              <a:headEnd/>
              <a:tailEnd/>
            </a:ln>
            <a:effectLst/>
          </p:spPr>
          <p:txBody>
            <a:bodyPr/>
            <a:lstStyle/>
            <a:p>
              <a:endParaRPr lang="en-US"/>
            </a:p>
          </p:txBody>
        </p:sp>
        <p:sp>
          <p:nvSpPr>
            <p:cNvPr id="33" name="Freeform 41"/>
            <p:cNvSpPr>
              <a:spLocks/>
            </p:cNvSpPr>
            <p:nvPr/>
          </p:nvSpPr>
          <p:spPr bwMode="auto">
            <a:xfrm>
              <a:off x="5257800" y="4597400"/>
              <a:ext cx="762000" cy="457200"/>
            </a:xfrm>
            <a:custGeom>
              <a:avLst/>
              <a:gdLst/>
              <a:ahLst/>
              <a:cxnLst>
                <a:cxn ang="0">
                  <a:pos x="0" y="0"/>
                </a:cxn>
                <a:cxn ang="0">
                  <a:pos x="192" y="144"/>
                </a:cxn>
                <a:cxn ang="0">
                  <a:pos x="384" y="240"/>
                </a:cxn>
                <a:cxn ang="0">
                  <a:pos x="480" y="288"/>
                </a:cxn>
              </a:cxnLst>
              <a:rect l="0" t="0" r="r" b="b"/>
              <a:pathLst>
                <a:path w="480" h="288">
                  <a:moveTo>
                    <a:pt x="0" y="0"/>
                  </a:moveTo>
                  <a:cubicBezTo>
                    <a:pt x="64" y="52"/>
                    <a:pt x="128" y="104"/>
                    <a:pt x="192" y="144"/>
                  </a:cubicBezTo>
                  <a:cubicBezTo>
                    <a:pt x="256" y="184"/>
                    <a:pt x="336" y="216"/>
                    <a:pt x="384" y="240"/>
                  </a:cubicBezTo>
                  <a:cubicBezTo>
                    <a:pt x="432" y="264"/>
                    <a:pt x="456" y="276"/>
                    <a:pt x="480" y="288"/>
                  </a:cubicBezTo>
                </a:path>
              </a:pathLst>
            </a:custGeom>
            <a:noFill/>
            <a:ln w="9525">
              <a:solidFill>
                <a:schemeClr val="tx1"/>
              </a:solidFill>
              <a:round/>
              <a:headEnd/>
              <a:tailEnd/>
            </a:ln>
            <a:effectLst/>
          </p:spPr>
          <p:txBody>
            <a:bodyPr/>
            <a:lstStyle/>
            <a:p>
              <a:endParaRPr lang="en-US"/>
            </a:p>
          </p:txBody>
        </p:sp>
        <p:sp>
          <p:nvSpPr>
            <p:cNvPr id="34" name="Line 47"/>
            <p:cNvSpPr>
              <a:spLocks noChangeShapeType="1"/>
            </p:cNvSpPr>
            <p:nvPr/>
          </p:nvSpPr>
          <p:spPr bwMode="auto">
            <a:xfrm flipV="1">
              <a:off x="5181600" y="4673600"/>
              <a:ext cx="152400" cy="152400"/>
            </a:xfrm>
            <a:prstGeom prst="line">
              <a:avLst/>
            </a:prstGeom>
            <a:noFill/>
            <a:ln w="9525">
              <a:solidFill>
                <a:schemeClr val="tx1"/>
              </a:solidFill>
              <a:round/>
              <a:headEnd/>
              <a:tailEnd/>
            </a:ln>
            <a:effectLst/>
          </p:spPr>
          <p:txBody>
            <a:bodyPr/>
            <a:lstStyle/>
            <a:p>
              <a:endParaRPr lang="en-US"/>
            </a:p>
          </p:txBody>
        </p:sp>
        <p:sp>
          <p:nvSpPr>
            <p:cNvPr id="35" name="Line 50"/>
            <p:cNvSpPr>
              <a:spLocks noChangeShapeType="1"/>
            </p:cNvSpPr>
            <p:nvPr/>
          </p:nvSpPr>
          <p:spPr bwMode="auto">
            <a:xfrm flipH="1">
              <a:off x="5270500" y="4749800"/>
              <a:ext cx="152400" cy="152400"/>
            </a:xfrm>
            <a:prstGeom prst="line">
              <a:avLst/>
            </a:prstGeom>
            <a:noFill/>
            <a:ln w="9525">
              <a:solidFill>
                <a:schemeClr val="tx1"/>
              </a:solidFill>
              <a:round/>
              <a:headEnd/>
              <a:tailEnd/>
            </a:ln>
            <a:effectLst/>
          </p:spPr>
          <p:txBody>
            <a:bodyPr/>
            <a:lstStyle/>
            <a:p>
              <a:endParaRPr lang="en-US"/>
            </a:p>
          </p:txBody>
        </p:sp>
        <p:sp>
          <p:nvSpPr>
            <p:cNvPr id="36" name="Line 51"/>
            <p:cNvSpPr>
              <a:spLocks noChangeShapeType="1"/>
            </p:cNvSpPr>
            <p:nvPr/>
          </p:nvSpPr>
          <p:spPr bwMode="auto">
            <a:xfrm flipH="1">
              <a:off x="5359400" y="4813300"/>
              <a:ext cx="152400" cy="152400"/>
            </a:xfrm>
            <a:prstGeom prst="line">
              <a:avLst/>
            </a:prstGeom>
            <a:noFill/>
            <a:ln w="9525">
              <a:solidFill>
                <a:schemeClr val="tx1"/>
              </a:solidFill>
              <a:round/>
              <a:headEnd/>
              <a:tailEnd/>
            </a:ln>
            <a:effectLst/>
          </p:spPr>
          <p:txBody>
            <a:bodyPr/>
            <a:lstStyle/>
            <a:p>
              <a:endParaRPr lang="en-US"/>
            </a:p>
          </p:txBody>
        </p:sp>
        <p:sp>
          <p:nvSpPr>
            <p:cNvPr id="37" name="Line 52"/>
            <p:cNvSpPr>
              <a:spLocks noChangeShapeType="1"/>
            </p:cNvSpPr>
            <p:nvPr/>
          </p:nvSpPr>
          <p:spPr bwMode="auto">
            <a:xfrm flipH="1">
              <a:off x="5486400" y="4876800"/>
              <a:ext cx="152400" cy="152400"/>
            </a:xfrm>
            <a:prstGeom prst="line">
              <a:avLst/>
            </a:prstGeom>
            <a:noFill/>
            <a:ln w="9525">
              <a:solidFill>
                <a:schemeClr val="tx1"/>
              </a:solidFill>
              <a:round/>
              <a:headEnd/>
              <a:tailEnd/>
            </a:ln>
            <a:effectLst/>
          </p:spPr>
          <p:txBody>
            <a:bodyPr/>
            <a:lstStyle/>
            <a:p>
              <a:endParaRPr lang="en-US"/>
            </a:p>
          </p:txBody>
        </p:sp>
        <p:sp>
          <p:nvSpPr>
            <p:cNvPr id="38" name="Line 53"/>
            <p:cNvSpPr>
              <a:spLocks noChangeShapeType="1"/>
            </p:cNvSpPr>
            <p:nvPr/>
          </p:nvSpPr>
          <p:spPr bwMode="auto">
            <a:xfrm flipH="1">
              <a:off x="5638800" y="4914900"/>
              <a:ext cx="76200" cy="152400"/>
            </a:xfrm>
            <a:prstGeom prst="line">
              <a:avLst/>
            </a:prstGeom>
            <a:noFill/>
            <a:ln w="9525">
              <a:solidFill>
                <a:schemeClr val="tx1"/>
              </a:solidFill>
              <a:round/>
              <a:headEnd/>
              <a:tailEnd/>
            </a:ln>
            <a:effectLst/>
          </p:spPr>
          <p:txBody>
            <a:bodyPr/>
            <a:lstStyle/>
            <a:p>
              <a:endParaRPr lang="en-US"/>
            </a:p>
          </p:txBody>
        </p:sp>
        <p:sp>
          <p:nvSpPr>
            <p:cNvPr id="39" name="Line 54"/>
            <p:cNvSpPr>
              <a:spLocks noChangeShapeType="1"/>
            </p:cNvSpPr>
            <p:nvPr/>
          </p:nvSpPr>
          <p:spPr bwMode="auto">
            <a:xfrm flipH="1">
              <a:off x="5727700" y="4965700"/>
              <a:ext cx="76200" cy="152400"/>
            </a:xfrm>
            <a:prstGeom prst="line">
              <a:avLst/>
            </a:prstGeom>
            <a:noFill/>
            <a:ln w="9525">
              <a:solidFill>
                <a:schemeClr val="tx1"/>
              </a:solidFill>
              <a:round/>
              <a:headEnd/>
              <a:tailEnd/>
            </a:ln>
            <a:effectLst/>
          </p:spPr>
          <p:txBody>
            <a:bodyPr/>
            <a:lstStyle/>
            <a:p>
              <a:endParaRPr lang="en-US"/>
            </a:p>
          </p:txBody>
        </p:sp>
        <p:sp>
          <p:nvSpPr>
            <p:cNvPr id="40" name="Line 55"/>
            <p:cNvSpPr>
              <a:spLocks noChangeShapeType="1"/>
            </p:cNvSpPr>
            <p:nvPr/>
          </p:nvSpPr>
          <p:spPr bwMode="auto">
            <a:xfrm flipH="1">
              <a:off x="5854700" y="5003800"/>
              <a:ext cx="76200" cy="152400"/>
            </a:xfrm>
            <a:prstGeom prst="line">
              <a:avLst/>
            </a:prstGeom>
            <a:noFill/>
            <a:ln w="9525">
              <a:solidFill>
                <a:schemeClr val="tx1"/>
              </a:solidFill>
              <a:round/>
              <a:headEnd/>
              <a:tailEnd/>
            </a:ln>
            <a:effectLst/>
          </p:spPr>
          <p:txBody>
            <a:bodyPr/>
            <a:lstStyle/>
            <a:p>
              <a:endParaRPr lang="en-US"/>
            </a:p>
          </p:txBody>
        </p:sp>
        <p:sp>
          <p:nvSpPr>
            <p:cNvPr id="41" name="Text Box 59"/>
            <p:cNvSpPr txBox="1">
              <a:spLocks noChangeArrowheads="1"/>
            </p:cNvSpPr>
            <p:nvPr/>
          </p:nvSpPr>
          <p:spPr bwMode="auto">
            <a:xfrm>
              <a:off x="5867400" y="3352800"/>
              <a:ext cx="1418046" cy="636071"/>
            </a:xfrm>
            <a:prstGeom prst="rect">
              <a:avLst/>
            </a:prstGeom>
            <a:noFill/>
            <a:ln w="9525">
              <a:noFill/>
              <a:miter lim="800000"/>
              <a:headEnd/>
              <a:tailEnd/>
            </a:ln>
            <a:effectLst/>
          </p:spPr>
          <p:txBody>
            <a:bodyPr wrap="none">
              <a:spAutoFit/>
            </a:bodyPr>
            <a:lstStyle/>
            <a:p>
              <a:r>
                <a:rPr lang="en-US" b="1" dirty="0" smtClean="0">
                  <a:solidFill>
                    <a:schemeClr val="tx2">
                      <a:lumMod val="60000"/>
                      <a:lumOff val="40000"/>
                    </a:schemeClr>
                  </a:solidFill>
                </a:rPr>
                <a:t>Histone </a:t>
              </a:r>
            </a:p>
            <a:p>
              <a:r>
                <a:rPr lang="en-US" sz="1600" b="1" dirty="0" smtClean="0">
                  <a:solidFill>
                    <a:schemeClr val="tx2">
                      <a:lumMod val="60000"/>
                      <a:lumOff val="40000"/>
                    </a:schemeClr>
                  </a:solidFill>
                </a:rPr>
                <a:t>Modifications</a:t>
              </a:r>
              <a:endParaRPr lang="en-US" sz="1600" b="1" dirty="0">
                <a:solidFill>
                  <a:schemeClr val="tx2">
                    <a:lumMod val="60000"/>
                    <a:lumOff val="40000"/>
                  </a:schemeClr>
                </a:solidFill>
              </a:endParaRPr>
            </a:p>
          </p:txBody>
        </p:sp>
        <p:sp>
          <p:nvSpPr>
            <p:cNvPr id="42" name="Line 60"/>
            <p:cNvSpPr>
              <a:spLocks noChangeShapeType="1"/>
            </p:cNvSpPr>
            <p:nvPr/>
          </p:nvSpPr>
          <p:spPr bwMode="auto">
            <a:xfrm flipH="1" flipV="1">
              <a:off x="5334000" y="3200400"/>
              <a:ext cx="609600" cy="304800"/>
            </a:xfrm>
            <a:prstGeom prst="line">
              <a:avLst/>
            </a:prstGeom>
            <a:noFill/>
            <a:ln w="9525">
              <a:solidFill>
                <a:schemeClr val="tx1"/>
              </a:solidFill>
              <a:round/>
              <a:headEnd/>
              <a:tailEnd type="triangle" w="med" len="med"/>
            </a:ln>
            <a:effectLst/>
          </p:spPr>
          <p:txBody>
            <a:bodyPr/>
            <a:lstStyle/>
            <a:p>
              <a:endParaRPr lang="en-US"/>
            </a:p>
          </p:txBody>
        </p:sp>
        <p:sp>
          <p:nvSpPr>
            <p:cNvPr id="43" name="Text Box 61"/>
            <p:cNvSpPr txBox="1">
              <a:spLocks noChangeArrowheads="1"/>
            </p:cNvSpPr>
            <p:nvPr/>
          </p:nvSpPr>
          <p:spPr bwMode="auto">
            <a:xfrm>
              <a:off x="3184525" y="1389721"/>
              <a:ext cx="1726949" cy="349839"/>
            </a:xfrm>
            <a:prstGeom prst="rect">
              <a:avLst/>
            </a:prstGeom>
            <a:noFill/>
            <a:ln w="9525">
              <a:noFill/>
              <a:miter lim="800000"/>
              <a:headEnd/>
              <a:tailEnd/>
            </a:ln>
            <a:effectLst/>
          </p:spPr>
          <p:txBody>
            <a:bodyPr wrap="none">
              <a:spAutoFit/>
            </a:bodyPr>
            <a:lstStyle/>
            <a:p>
              <a:r>
                <a:rPr lang="en-US" sz="1600" b="1" dirty="0" smtClean="0">
                  <a:solidFill>
                    <a:schemeClr val="tx2">
                      <a:lumMod val="60000"/>
                      <a:lumOff val="40000"/>
                    </a:schemeClr>
                  </a:solidFill>
                </a:rPr>
                <a:t>DNA methylation</a:t>
              </a:r>
              <a:endParaRPr lang="en-US" sz="1600" b="1" dirty="0">
                <a:solidFill>
                  <a:schemeClr val="tx2">
                    <a:lumMod val="60000"/>
                    <a:lumOff val="40000"/>
                  </a:schemeClr>
                </a:solidFill>
              </a:endParaRPr>
            </a:p>
          </p:txBody>
        </p:sp>
        <p:sp>
          <p:nvSpPr>
            <p:cNvPr id="44" name="Line 62"/>
            <p:cNvSpPr>
              <a:spLocks noChangeShapeType="1"/>
            </p:cNvSpPr>
            <p:nvPr/>
          </p:nvSpPr>
          <p:spPr bwMode="auto">
            <a:xfrm flipH="1">
              <a:off x="3429000" y="1752600"/>
              <a:ext cx="0" cy="762000"/>
            </a:xfrm>
            <a:prstGeom prst="line">
              <a:avLst/>
            </a:prstGeom>
            <a:noFill/>
            <a:ln w="9525">
              <a:solidFill>
                <a:schemeClr val="tx1"/>
              </a:solidFill>
              <a:round/>
              <a:headEnd/>
              <a:tailEnd type="triangle" w="med" len="med"/>
            </a:ln>
            <a:effectLst/>
          </p:spPr>
          <p:txBody>
            <a:bodyPr/>
            <a:lstStyle/>
            <a:p>
              <a:endParaRPr lang="en-US"/>
            </a:p>
          </p:txBody>
        </p:sp>
        <p:sp>
          <p:nvSpPr>
            <p:cNvPr id="45" name="Text Box 96"/>
            <p:cNvSpPr txBox="1">
              <a:spLocks noChangeArrowheads="1"/>
            </p:cNvSpPr>
            <p:nvPr/>
          </p:nvSpPr>
          <p:spPr bwMode="auto">
            <a:xfrm>
              <a:off x="3552560" y="5006975"/>
              <a:ext cx="1273705" cy="667875"/>
            </a:xfrm>
            <a:prstGeom prst="rect">
              <a:avLst/>
            </a:prstGeom>
            <a:noFill/>
            <a:ln w="9525">
              <a:noFill/>
              <a:miter lim="800000"/>
              <a:headEnd/>
              <a:tailEnd/>
            </a:ln>
            <a:effectLst/>
          </p:spPr>
          <p:txBody>
            <a:bodyPr wrap="none">
              <a:spAutoFit/>
            </a:bodyPr>
            <a:lstStyle/>
            <a:p>
              <a:pPr algn="ctr"/>
              <a:r>
                <a:rPr lang="en-US" b="1" dirty="0">
                  <a:solidFill>
                    <a:schemeClr val="tx2">
                      <a:lumMod val="60000"/>
                      <a:lumOff val="40000"/>
                    </a:schemeClr>
                  </a:solidFill>
                </a:rPr>
                <a:t>Regulatory</a:t>
              </a:r>
            </a:p>
            <a:p>
              <a:pPr algn="ctr"/>
              <a:r>
                <a:rPr lang="en-US" b="1" dirty="0">
                  <a:solidFill>
                    <a:schemeClr val="tx2">
                      <a:lumMod val="60000"/>
                      <a:lumOff val="40000"/>
                    </a:schemeClr>
                  </a:solidFill>
                </a:rPr>
                <a:t>RNA</a:t>
              </a:r>
            </a:p>
          </p:txBody>
        </p:sp>
        <p:sp>
          <p:nvSpPr>
            <p:cNvPr id="46" name="Line 97"/>
            <p:cNvSpPr>
              <a:spLocks noChangeShapeType="1"/>
            </p:cNvSpPr>
            <p:nvPr/>
          </p:nvSpPr>
          <p:spPr bwMode="auto">
            <a:xfrm flipV="1">
              <a:off x="4695825" y="4800600"/>
              <a:ext cx="152400" cy="228600"/>
            </a:xfrm>
            <a:prstGeom prst="line">
              <a:avLst/>
            </a:prstGeom>
            <a:noFill/>
            <a:ln w="9525">
              <a:solidFill>
                <a:schemeClr val="tx1"/>
              </a:solidFill>
              <a:round/>
              <a:headEnd/>
              <a:tailEnd type="triangle" w="med" len="med"/>
            </a:ln>
            <a:effectLst/>
          </p:spPr>
          <p:txBody>
            <a:bodyPr/>
            <a:lstStyle/>
            <a:p>
              <a:endParaRPr lang="en-US"/>
            </a:p>
          </p:txBody>
        </p:sp>
        <p:sp>
          <p:nvSpPr>
            <p:cNvPr id="47" name="Line 98"/>
            <p:cNvSpPr>
              <a:spLocks noChangeShapeType="1"/>
            </p:cNvSpPr>
            <p:nvPr/>
          </p:nvSpPr>
          <p:spPr bwMode="auto">
            <a:xfrm>
              <a:off x="2514600" y="4800600"/>
              <a:ext cx="1524000" cy="0"/>
            </a:xfrm>
            <a:prstGeom prst="line">
              <a:avLst/>
            </a:prstGeom>
            <a:noFill/>
            <a:ln w="9525">
              <a:solidFill>
                <a:schemeClr val="tx1"/>
              </a:solidFill>
              <a:round/>
              <a:headEnd/>
              <a:tailEnd/>
            </a:ln>
            <a:effectLst/>
          </p:spPr>
          <p:txBody>
            <a:bodyPr/>
            <a:lstStyle/>
            <a:p>
              <a:endParaRPr lang="en-US"/>
            </a:p>
          </p:txBody>
        </p:sp>
        <p:sp>
          <p:nvSpPr>
            <p:cNvPr id="48" name="Line 99"/>
            <p:cNvSpPr>
              <a:spLocks noChangeShapeType="1"/>
            </p:cNvSpPr>
            <p:nvPr/>
          </p:nvSpPr>
          <p:spPr bwMode="auto">
            <a:xfrm>
              <a:off x="3048000" y="4648200"/>
              <a:ext cx="457200" cy="0"/>
            </a:xfrm>
            <a:prstGeom prst="line">
              <a:avLst/>
            </a:prstGeom>
            <a:noFill/>
            <a:ln w="9525">
              <a:solidFill>
                <a:schemeClr val="tx1"/>
              </a:solidFill>
              <a:round/>
              <a:headEnd/>
              <a:tailEnd/>
            </a:ln>
            <a:effectLst/>
          </p:spPr>
          <p:txBody>
            <a:bodyPr/>
            <a:lstStyle/>
            <a:p>
              <a:endParaRPr lang="en-US"/>
            </a:p>
          </p:txBody>
        </p:sp>
        <p:sp>
          <p:nvSpPr>
            <p:cNvPr id="49" name="Line 100"/>
            <p:cNvSpPr>
              <a:spLocks noChangeShapeType="1"/>
            </p:cNvSpPr>
            <p:nvPr/>
          </p:nvSpPr>
          <p:spPr bwMode="auto">
            <a:xfrm>
              <a:off x="2590800" y="4724400"/>
              <a:ext cx="0" cy="76200"/>
            </a:xfrm>
            <a:prstGeom prst="line">
              <a:avLst/>
            </a:prstGeom>
            <a:noFill/>
            <a:ln w="9525">
              <a:solidFill>
                <a:schemeClr val="tx1"/>
              </a:solidFill>
              <a:round/>
              <a:headEnd/>
              <a:tailEnd/>
            </a:ln>
            <a:effectLst/>
          </p:spPr>
          <p:txBody>
            <a:bodyPr/>
            <a:lstStyle/>
            <a:p>
              <a:endParaRPr lang="en-US"/>
            </a:p>
          </p:txBody>
        </p:sp>
        <p:sp>
          <p:nvSpPr>
            <p:cNvPr id="50" name="Line 101"/>
            <p:cNvSpPr>
              <a:spLocks noChangeShapeType="1"/>
            </p:cNvSpPr>
            <p:nvPr/>
          </p:nvSpPr>
          <p:spPr bwMode="auto">
            <a:xfrm>
              <a:off x="2743200" y="4724400"/>
              <a:ext cx="0" cy="76200"/>
            </a:xfrm>
            <a:prstGeom prst="line">
              <a:avLst/>
            </a:prstGeom>
            <a:noFill/>
            <a:ln w="9525">
              <a:solidFill>
                <a:schemeClr val="tx1"/>
              </a:solidFill>
              <a:round/>
              <a:headEnd/>
              <a:tailEnd/>
            </a:ln>
            <a:effectLst/>
          </p:spPr>
          <p:txBody>
            <a:bodyPr/>
            <a:lstStyle/>
            <a:p>
              <a:endParaRPr lang="en-US"/>
            </a:p>
          </p:txBody>
        </p:sp>
        <p:sp>
          <p:nvSpPr>
            <p:cNvPr id="51" name="Line 102"/>
            <p:cNvSpPr>
              <a:spLocks noChangeShapeType="1"/>
            </p:cNvSpPr>
            <p:nvPr/>
          </p:nvSpPr>
          <p:spPr bwMode="auto">
            <a:xfrm>
              <a:off x="2895600" y="4724400"/>
              <a:ext cx="0" cy="76200"/>
            </a:xfrm>
            <a:prstGeom prst="line">
              <a:avLst/>
            </a:prstGeom>
            <a:noFill/>
            <a:ln w="9525">
              <a:solidFill>
                <a:schemeClr val="tx1"/>
              </a:solidFill>
              <a:round/>
              <a:headEnd/>
              <a:tailEnd/>
            </a:ln>
            <a:effectLst/>
          </p:spPr>
          <p:txBody>
            <a:bodyPr/>
            <a:lstStyle/>
            <a:p>
              <a:endParaRPr lang="en-US"/>
            </a:p>
          </p:txBody>
        </p:sp>
        <p:sp>
          <p:nvSpPr>
            <p:cNvPr id="52" name="Line 103"/>
            <p:cNvSpPr>
              <a:spLocks noChangeShapeType="1"/>
            </p:cNvSpPr>
            <p:nvPr/>
          </p:nvSpPr>
          <p:spPr bwMode="auto">
            <a:xfrm>
              <a:off x="3048000" y="4724400"/>
              <a:ext cx="0" cy="76200"/>
            </a:xfrm>
            <a:prstGeom prst="line">
              <a:avLst/>
            </a:prstGeom>
            <a:noFill/>
            <a:ln w="9525">
              <a:solidFill>
                <a:schemeClr val="tx1"/>
              </a:solidFill>
              <a:round/>
              <a:headEnd/>
              <a:tailEnd/>
            </a:ln>
            <a:effectLst/>
          </p:spPr>
          <p:txBody>
            <a:bodyPr/>
            <a:lstStyle/>
            <a:p>
              <a:endParaRPr lang="en-US"/>
            </a:p>
          </p:txBody>
        </p:sp>
        <p:sp>
          <p:nvSpPr>
            <p:cNvPr id="53" name="Line 104"/>
            <p:cNvSpPr>
              <a:spLocks noChangeShapeType="1"/>
            </p:cNvSpPr>
            <p:nvPr/>
          </p:nvSpPr>
          <p:spPr bwMode="auto">
            <a:xfrm>
              <a:off x="3200400" y="4724400"/>
              <a:ext cx="0" cy="76200"/>
            </a:xfrm>
            <a:prstGeom prst="line">
              <a:avLst/>
            </a:prstGeom>
            <a:noFill/>
            <a:ln w="9525">
              <a:solidFill>
                <a:schemeClr val="tx1"/>
              </a:solidFill>
              <a:round/>
              <a:headEnd/>
              <a:tailEnd/>
            </a:ln>
            <a:effectLst/>
          </p:spPr>
          <p:txBody>
            <a:bodyPr/>
            <a:lstStyle/>
            <a:p>
              <a:endParaRPr lang="en-US"/>
            </a:p>
          </p:txBody>
        </p:sp>
        <p:sp>
          <p:nvSpPr>
            <p:cNvPr id="54" name="Line 105"/>
            <p:cNvSpPr>
              <a:spLocks noChangeShapeType="1"/>
            </p:cNvSpPr>
            <p:nvPr/>
          </p:nvSpPr>
          <p:spPr bwMode="auto">
            <a:xfrm>
              <a:off x="3352800" y="4724400"/>
              <a:ext cx="0" cy="76200"/>
            </a:xfrm>
            <a:prstGeom prst="line">
              <a:avLst/>
            </a:prstGeom>
            <a:noFill/>
            <a:ln w="9525">
              <a:solidFill>
                <a:schemeClr val="tx1"/>
              </a:solidFill>
              <a:round/>
              <a:headEnd/>
              <a:tailEnd/>
            </a:ln>
            <a:effectLst/>
          </p:spPr>
          <p:txBody>
            <a:bodyPr/>
            <a:lstStyle/>
            <a:p>
              <a:endParaRPr lang="en-US"/>
            </a:p>
          </p:txBody>
        </p:sp>
        <p:sp>
          <p:nvSpPr>
            <p:cNvPr id="55" name="Line 106"/>
            <p:cNvSpPr>
              <a:spLocks noChangeShapeType="1"/>
            </p:cNvSpPr>
            <p:nvPr/>
          </p:nvSpPr>
          <p:spPr bwMode="auto">
            <a:xfrm>
              <a:off x="3505200" y="4724400"/>
              <a:ext cx="0" cy="76200"/>
            </a:xfrm>
            <a:prstGeom prst="line">
              <a:avLst/>
            </a:prstGeom>
            <a:noFill/>
            <a:ln w="9525">
              <a:solidFill>
                <a:schemeClr val="tx1"/>
              </a:solidFill>
              <a:round/>
              <a:headEnd/>
              <a:tailEnd/>
            </a:ln>
            <a:effectLst/>
          </p:spPr>
          <p:txBody>
            <a:bodyPr/>
            <a:lstStyle/>
            <a:p>
              <a:endParaRPr lang="en-US"/>
            </a:p>
          </p:txBody>
        </p:sp>
        <p:sp>
          <p:nvSpPr>
            <p:cNvPr id="56" name="Line 107"/>
            <p:cNvSpPr>
              <a:spLocks noChangeShapeType="1"/>
            </p:cNvSpPr>
            <p:nvPr/>
          </p:nvSpPr>
          <p:spPr bwMode="auto">
            <a:xfrm>
              <a:off x="3657600" y="4724400"/>
              <a:ext cx="0" cy="76200"/>
            </a:xfrm>
            <a:prstGeom prst="line">
              <a:avLst/>
            </a:prstGeom>
            <a:noFill/>
            <a:ln w="9525">
              <a:solidFill>
                <a:schemeClr val="tx1"/>
              </a:solidFill>
              <a:round/>
              <a:headEnd/>
              <a:tailEnd/>
            </a:ln>
            <a:effectLst/>
          </p:spPr>
          <p:txBody>
            <a:bodyPr/>
            <a:lstStyle/>
            <a:p>
              <a:endParaRPr lang="en-US"/>
            </a:p>
          </p:txBody>
        </p:sp>
        <p:sp>
          <p:nvSpPr>
            <p:cNvPr id="57" name="Line 108"/>
            <p:cNvSpPr>
              <a:spLocks noChangeShapeType="1"/>
            </p:cNvSpPr>
            <p:nvPr/>
          </p:nvSpPr>
          <p:spPr bwMode="auto">
            <a:xfrm>
              <a:off x="3962400" y="4724400"/>
              <a:ext cx="0" cy="76200"/>
            </a:xfrm>
            <a:prstGeom prst="line">
              <a:avLst/>
            </a:prstGeom>
            <a:noFill/>
            <a:ln w="9525">
              <a:solidFill>
                <a:schemeClr val="tx1"/>
              </a:solidFill>
              <a:round/>
              <a:headEnd/>
              <a:tailEnd/>
            </a:ln>
            <a:effectLst/>
          </p:spPr>
          <p:txBody>
            <a:bodyPr/>
            <a:lstStyle/>
            <a:p>
              <a:endParaRPr lang="en-US"/>
            </a:p>
          </p:txBody>
        </p:sp>
        <p:sp>
          <p:nvSpPr>
            <p:cNvPr id="58" name="Line 109"/>
            <p:cNvSpPr>
              <a:spLocks noChangeShapeType="1"/>
            </p:cNvSpPr>
            <p:nvPr/>
          </p:nvSpPr>
          <p:spPr bwMode="auto">
            <a:xfrm>
              <a:off x="3810000" y="4724400"/>
              <a:ext cx="0" cy="76200"/>
            </a:xfrm>
            <a:prstGeom prst="line">
              <a:avLst/>
            </a:prstGeom>
            <a:noFill/>
            <a:ln w="9525">
              <a:solidFill>
                <a:schemeClr val="tx1"/>
              </a:solidFill>
              <a:round/>
              <a:headEnd/>
              <a:tailEnd/>
            </a:ln>
            <a:effectLst/>
          </p:spPr>
          <p:txBody>
            <a:bodyPr/>
            <a:lstStyle/>
            <a:p>
              <a:endParaRPr lang="en-US"/>
            </a:p>
          </p:txBody>
        </p:sp>
        <p:sp>
          <p:nvSpPr>
            <p:cNvPr id="59" name="Line 110"/>
            <p:cNvSpPr>
              <a:spLocks noChangeShapeType="1"/>
            </p:cNvSpPr>
            <p:nvPr/>
          </p:nvSpPr>
          <p:spPr bwMode="auto">
            <a:xfrm>
              <a:off x="3048000" y="4648200"/>
              <a:ext cx="0" cy="76200"/>
            </a:xfrm>
            <a:prstGeom prst="line">
              <a:avLst/>
            </a:prstGeom>
            <a:noFill/>
            <a:ln w="9525">
              <a:solidFill>
                <a:schemeClr val="tx1"/>
              </a:solidFill>
              <a:round/>
              <a:headEnd/>
              <a:tailEnd/>
            </a:ln>
            <a:effectLst/>
          </p:spPr>
          <p:txBody>
            <a:bodyPr/>
            <a:lstStyle/>
            <a:p>
              <a:endParaRPr lang="en-US"/>
            </a:p>
          </p:txBody>
        </p:sp>
        <p:sp>
          <p:nvSpPr>
            <p:cNvPr id="60" name="Line 111"/>
            <p:cNvSpPr>
              <a:spLocks noChangeShapeType="1"/>
            </p:cNvSpPr>
            <p:nvPr/>
          </p:nvSpPr>
          <p:spPr bwMode="auto">
            <a:xfrm>
              <a:off x="3200400" y="4648200"/>
              <a:ext cx="0" cy="76200"/>
            </a:xfrm>
            <a:prstGeom prst="line">
              <a:avLst/>
            </a:prstGeom>
            <a:noFill/>
            <a:ln w="9525">
              <a:solidFill>
                <a:schemeClr val="tx1"/>
              </a:solidFill>
              <a:round/>
              <a:headEnd/>
              <a:tailEnd/>
            </a:ln>
            <a:effectLst/>
          </p:spPr>
          <p:txBody>
            <a:bodyPr/>
            <a:lstStyle/>
            <a:p>
              <a:endParaRPr lang="en-US"/>
            </a:p>
          </p:txBody>
        </p:sp>
        <p:sp>
          <p:nvSpPr>
            <p:cNvPr id="61" name="Line 112"/>
            <p:cNvSpPr>
              <a:spLocks noChangeShapeType="1"/>
            </p:cNvSpPr>
            <p:nvPr/>
          </p:nvSpPr>
          <p:spPr bwMode="auto">
            <a:xfrm>
              <a:off x="3352800" y="4648200"/>
              <a:ext cx="0" cy="76200"/>
            </a:xfrm>
            <a:prstGeom prst="line">
              <a:avLst/>
            </a:prstGeom>
            <a:noFill/>
            <a:ln w="9525">
              <a:solidFill>
                <a:schemeClr val="tx1"/>
              </a:solidFill>
              <a:round/>
              <a:headEnd/>
              <a:tailEnd/>
            </a:ln>
            <a:effectLst/>
          </p:spPr>
          <p:txBody>
            <a:bodyPr/>
            <a:lstStyle/>
            <a:p>
              <a:endParaRPr lang="en-US"/>
            </a:p>
          </p:txBody>
        </p:sp>
        <p:sp>
          <p:nvSpPr>
            <p:cNvPr id="62" name="Line 113"/>
            <p:cNvSpPr>
              <a:spLocks noChangeShapeType="1"/>
            </p:cNvSpPr>
            <p:nvPr/>
          </p:nvSpPr>
          <p:spPr bwMode="auto">
            <a:xfrm>
              <a:off x="3505200" y="4648200"/>
              <a:ext cx="0" cy="76200"/>
            </a:xfrm>
            <a:prstGeom prst="line">
              <a:avLst/>
            </a:prstGeom>
            <a:noFill/>
            <a:ln w="9525">
              <a:solidFill>
                <a:schemeClr val="tx1"/>
              </a:solidFill>
              <a:round/>
              <a:headEnd/>
              <a:tailEnd/>
            </a:ln>
            <a:effectLst/>
          </p:spPr>
          <p:txBody>
            <a:bodyPr/>
            <a:lstStyle/>
            <a:p>
              <a:endParaRPr lang="en-US"/>
            </a:p>
          </p:txBody>
        </p:sp>
        <p:sp>
          <p:nvSpPr>
            <p:cNvPr id="63" name="Line 114"/>
            <p:cNvSpPr>
              <a:spLocks noChangeShapeType="1"/>
            </p:cNvSpPr>
            <p:nvPr/>
          </p:nvSpPr>
          <p:spPr bwMode="auto">
            <a:xfrm flipH="1">
              <a:off x="2971800" y="4648200"/>
              <a:ext cx="76200" cy="0"/>
            </a:xfrm>
            <a:prstGeom prst="line">
              <a:avLst/>
            </a:prstGeom>
            <a:noFill/>
            <a:ln w="9525">
              <a:solidFill>
                <a:schemeClr val="tx1"/>
              </a:solidFill>
              <a:round/>
              <a:headEnd/>
              <a:tailEnd/>
            </a:ln>
            <a:effectLst/>
          </p:spPr>
          <p:txBody>
            <a:bodyPr/>
            <a:lstStyle/>
            <a:p>
              <a:endParaRPr lang="en-US"/>
            </a:p>
          </p:txBody>
        </p:sp>
        <p:sp>
          <p:nvSpPr>
            <p:cNvPr id="64" name="Line 115"/>
            <p:cNvSpPr>
              <a:spLocks noChangeShapeType="1"/>
            </p:cNvSpPr>
            <p:nvPr/>
          </p:nvSpPr>
          <p:spPr bwMode="auto">
            <a:xfrm>
              <a:off x="3505200" y="4648200"/>
              <a:ext cx="76200" cy="0"/>
            </a:xfrm>
            <a:prstGeom prst="line">
              <a:avLst/>
            </a:prstGeom>
            <a:noFill/>
            <a:ln w="9525">
              <a:solidFill>
                <a:schemeClr val="tx1"/>
              </a:solidFill>
              <a:round/>
              <a:headEnd/>
              <a:tailEnd/>
            </a:ln>
            <a:effectLst/>
          </p:spPr>
          <p:txBody>
            <a:bodyPr/>
            <a:lstStyle/>
            <a:p>
              <a:endParaRPr lang="en-US"/>
            </a:p>
          </p:txBody>
        </p:sp>
        <p:sp>
          <p:nvSpPr>
            <p:cNvPr id="65" name="Line 116"/>
            <p:cNvSpPr>
              <a:spLocks noChangeShapeType="1"/>
            </p:cNvSpPr>
            <p:nvPr/>
          </p:nvSpPr>
          <p:spPr bwMode="auto">
            <a:xfrm flipH="1">
              <a:off x="3733800" y="4572000"/>
              <a:ext cx="990600" cy="0"/>
            </a:xfrm>
            <a:prstGeom prst="line">
              <a:avLst/>
            </a:prstGeom>
            <a:noFill/>
            <a:ln w="9525">
              <a:solidFill>
                <a:schemeClr val="tx1"/>
              </a:solidFill>
              <a:prstDash val="lgDash"/>
              <a:round/>
              <a:headEnd/>
              <a:tailEnd type="triangle" w="med" len="med"/>
            </a:ln>
            <a:effectLst/>
          </p:spPr>
          <p:txBody>
            <a:bodyPr/>
            <a:lstStyle/>
            <a:p>
              <a:endParaRPr lang="en-US"/>
            </a:p>
          </p:txBody>
        </p:sp>
        <p:sp>
          <p:nvSpPr>
            <p:cNvPr id="66" name="Line 117"/>
            <p:cNvSpPr>
              <a:spLocks noChangeShapeType="1"/>
            </p:cNvSpPr>
            <p:nvPr/>
          </p:nvSpPr>
          <p:spPr bwMode="auto">
            <a:xfrm flipH="1" flipV="1">
              <a:off x="3733800" y="3733800"/>
              <a:ext cx="1066800" cy="685800"/>
            </a:xfrm>
            <a:prstGeom prst="line">
              <a:avLst/>
            </a:prstGeom>
            <a:noFill/>
            <a:ln w="9525">
              <a:solidFill>
                <a:schemeClr val="tx1"/>
              </a:solidFill>
              <a:prstDash val="lgDash"/>
              <a:round/>
              <a:headEnd/>
              <a:tailEnd type="triangle" w="med" len="med"/>
            </a:ln>
            <a:effectLst/>
          </p:spPr>
          <p:txBody>
            <a:bodyPr/>
            <a:lstStyle/>
            <a:p>
              <a:endParaRPr lang="en-US"/>
            </a:p>
          </p:txBody>
        </p:sp>
        <p:sp>
          <p:nvSpPr>
            <p:cNvPr id="67" name="Line 118"/>
            <p:cNvSpPr>
              <a:spLocks noChangeShapeType="1"/>
            </p:cNvSpPr>
            <p:nvPr/>
          </p:nvSpPr>
          <p:spPr bwMode="auto">
            <a:xfrm flipH="1" flipV="1">
              <a:off x="4724400" y="3733800"/>
              <a:ext cx="228600" cy="533400"/>
            </a:xfrm>
            <a:prstGeom prst="line">
              <a:avLst/>
            </a:prstGeom>
            <a:noFill/>
            <a:ln w="9525">
              <a:solidFill>
                <a:schemeClr val="tx1"/>
              </a:solidFill>
              <a:prstDash val="lgDash"/>
              <a:round/>
              <a:headEnd/>
              <a:tailEnd type="triangle" w="med" len="med"/>
            </a:ln>
            <a:effectLst/>
          </p:spPr>
          <p:txBody>
            <a:bodyPr/>
            <a:lstStyle/>
            <a:p>
              <a:endParaRPr lang="en-US"/>
            </a:p>
          </p:txBody>
        </p:sp>
        <p:sp>
          <p:nvSpPr>
            <p:cNvPr id="68" name="Text Box 119"/>
            <p:cNvSpPr txBox="1">
              <a:spLocks noChangeArrowheads="1"/>
            </p:cNvSpPr>
            <p:nvPr/>
          </p:nvSpPr>
          <p:spPr bwMode="auto">
            <a:xfrm>
              <a:off x="2117725" y="4083050"/>
              <a:ext cx="781050" cy="336550"/>
            </a:xfrm>
            <a:prstGeom prst="rect">
              <a:avLst/>
            </a:prstGeom>
            <a:noFill/>
            <a:ln w="9525">
              <a:noFill/>
              <a:miter lim="800000"/>
              <a:headEnd/>
              <a:tailEnd/>
            </a:ln>
            <a:effectLst/>
          </p:spPr>
          <p:txBody>
            <a:bodyPr wrap="none">
              <a:spAutoFit/>
            </a:bodyPr>
            <a:lstStyle/>
            <a:p>
              <a:r>
                <a:rPr lang="en-US" sz="1600"/>
                <a:t>mRNA</a:t>
              </a:r>
            </a:p>
          </p:txBody>
        </p:sp>
        <p:sp>
          <p:nvSpPr>
            <p:cNvPr id="69" name="Line 120"/>
            <p:cNvSpPr>
              <a:spLocks noChangeShapeType="1"/>
            </p:cNvSpPr>
            <p:nvPr/>
          </p:nvSpPr>
          <p:spPr bwMode="auto">
            <a:xfrm>
              <a:off x="2438400" y="4419600"/>
              <a:ext cx="152400" cy="228600"/>
            </a:xfrm>
            <a:prstGeom prst="line">
              <a:avLst/>
            </a:prstGeom>
            <a:noFill/>
            <a:ln w="9525">
              <a:solidFill>
                <a:schemeClr val="tx1"/>
              </a:solidFill>
              <a:round/>
              <a:headEnd/>
              <a:tailEnd type="triangle" w="med" len="med"/>
            </a:ln>
            <a:effectLst/>
          </p:spPr>
          <p:txBody>
            <a:bodyPr/>
            <a:lstStyle/>
            <a:p>
              <a:endParaRPr lang="en-US"/>
            </a:p>
          </p:txBody>
        </p:sp>
      </p:grpSp>
      <p:sp>
        <p:nvSpPr>
          <p:cNvPr id="71" name="TextBox 70"/>
          <p:cNvSpPr txBox="1"/>
          <p:nvPr/>
        </p:nvSpPr>
        <p:spPr>
          <a:xfrm>
            <a:off x="76200" y="2559033"/>
            <a:ext cx="3714750" cy="101566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b="1" dirty="0">
                <a:solidFill>
                  <a:schemeClr val="accent1"/>
                </a:solidFill>
              </a:rPr>
              <a:t>“Heritable changes that do not involve changes in the underlying DNA sequences”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286000" y="1447800"/>
            <a:ext cx="4343400" cy="4386826"/>
            <a:chOff x="1828800" y="990600"/>
            <a:chExt cx="5029200" cy="5002521"/>
          </a:xfrm>
        </p:grpSpPr>
        <p:sp>
          <p:nvSpPr>
            <p:cNvPr id="46" name="Line 147"/>
            <p:cNvSpPr>
              <a:spLocks noChangeShapeType="1"/>
            </p:cNvSpPr>
            <p:nvPr/>
          </p:nvSpPr>
          <p:spPr bwMode="auto">
            <a:xfrm flipV="1">
              <a:off x="6289675" y="4446588"/>
              <a:ext cx="182563" cy="125412"/>
            </a:xfrm>
            <a:prstGeom prst="line">
              <a:avLst/>
            </a:prstGeom>
            <a:noFill/>
            <a:ln w="9525">
              <a:solidFill>
                <a:schemeClr val="tx1"/>
              </a:solidFill>
              <a:round/>
              <a:headEnd/>
              <a:tailEnd type="triangle" w="med" len="med"/>
            </a:ln>
            <a:effectLst/>
          </p:spPr>
          <p:txBody>
            <a:bodyPr/>
            <a:lstStyle/>
            <a:p>
              <a:endParaRPr lang="en-US" b="1"/>
            </a:p>
          </p:txBody>
        </p:sp>
        <p:grpSp>
          <p:nvGrpSpPr>
            <p:cNvPr id="55" name="Group 54"/>
            <p:cNvGrpSpPr/>
            <p:nvPr/>
          </p:nvGrpSpPr>
          <p:grpSpPr>
            <a:xfrm>
              <a:off x="1828800" y="990600"/>
              <a:ext cx="5029200" cy="5002521"/>
              <a:chOff x="1828800" y="990600"/>
              <a:chExt cx="5029200" cy="5002521"/>
            </a:xfrm>
          </p:grpSpPr>
          <p:sp>
            <p:nvSpPr>
              <p:cNvPr id="2" name="Text Box 4"/>
              <p:cNvSpPr txBox="1">
                <a:spLocks noChangeArrowheads="1"/>
              </p:cNvSpPr>
              <p:nvPr/>
            </p:nvSpPr>
            <p:spPr bwMode="auto">
              <a:xfrm>
                <a:off x="1828800" y="1712913"/>
                <a:ext cx="443981" cy="386070"/>
              </a:xfrm>
              <a:prstGeom prst="rect">
                <a:avLst/>
              </a:prstGeom>
              <a:noFill/>
              <a:ln w="9525">
                <a:noFill/>
                <a:miter lim="800000"/>
                <a:headEnd/>
                <a:tailEnd/>
              </a:ln>
              <a:effectLst/>
            </p:spPr>
            <p:txBody>
              <a:bodyPr wrap="none">
                <a:spAutoFit/>
              </a:bodyPr>
              <a:lstStyle/>
              <a:p>
                <a:r>
                  <a:rPr lang="en-US" sz="1600" b="1"/>
                  <a:t>F0</a:t>
                </a:r>
              </a:p>
            </p:txBody>
          </p:sp>
          <p:sp>
            <p:nvSpPr>
              <p:cNvPr id="3" name="Oval 5"/>
              <p:cNvSpPr>
                <a:spLocks noChangeArrowheads="1"/>
              </p:cNvSpPr>
              <p:nvPr/>
            </p:nvSpPr>
            <p:spPr bwMode="auto">
              <a:xfrm>
                <a:off x="3054350" y="1878013"/>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4" name="Line 6"/>
              <p:cNvSpPr>
                <a:spLocks noChangeShapeType="1"/>
              </p:cNvSpPr>
              <p:nvPr/>
            </p:nvSpPr>
            <p:spPr bwMode="auto">
              <a:xfrm flipV="1">
                <a:off x="3106738" y="1752600"/>
                <a:ext cx="182562" cy="125413"/>
              </a:xfrm>
              <a:prstGeom prst="line">
                <a:avLst/>
              </a:prstGeom>
              <a:noFill/>
              <a:ln w="9525">
                <a:solidFill>
                  <a:schemeClr val="tx1"/>
                </a:solidFill>
                <a:round/>
                <a:headEnd/>
                <a:tailEnd type="triangle" w="med" len="med"/>
              </a:ln>
              <a:effectLst/>
            </p:spPr>
            <p:txBody>
              <a:bodyPr/>
              <a:lstStyle/>
              <a:p>
                <a:endParaRPr lang="en-US" b="1"/>
              </a:p>
            </p:txBody>
          </p:sp>
          <p:sp>
            <p:nvSpPr>
              <p:cNvPr id="5" name="Text Box 7"/>
              <p:cNvSpPr txBox="1">
                <a:spLocks noChangeArrowheads="1"/>
              </p:cNvSpPr>
              <p:nvPr/>
            </p:nvSpPr>
            <p:spPr bwMode="auto">
              <a:xfrm>
                <a:off x="2527300" y="2057401"/>
                <a:ext cx="1036081" cy="386070"/>
              </a:xfrm>
              <a:prstGeom prst="rect">
                <a:avLst/>
              </a:prstGeom>
              <a:noFill/>
              <a:ln w="9525">
                <a:noFill/>
                <a:miter lim="800000"/>
                <a:headEnd/>
                <a:tailEnd/>
              </a:ln>
              <a:effectLst/>
            </p:spPr>
            <p:txBody>
              <a:bodyPr wrap="none">
                <a:spAutoFit/>
              </a:bodyPr>
              <a:lstStyle/>
              <a:p>
                <a:r>
                  <a:rPr lang="en-US" sz="1600" b="1"/>
                  <a:t>Exposed</a:t>
                </a:r>
              </a:p>
            </p:txBody>
          </p:sp>
          <p:sp>
            <p:nvSpPr>
              <p:cNvPr id="6" name="Oval 8"/>
              <p:cNvSpPr>
                <a:spLocks noChangeArrowheads="1"/>
              </p:cNvSpPr>
              <p:nvPr/>
            </p:nvSpPr>
            <p:spPr bwMode="auto">
              <a:xfrm>
                <a:off x="3868738" y="1712913"/>
                <a:ext cx="115887" cy="139700"/>
              </a:xfrm>
              <a:prstGeom prst="ellipse">
                <a:avLst/>
              </a:prstGeom>
              <a:noFill/>
              <a:ln w="9525">
                <a:solidFill>
                  <a:schemeClr val="tx1"/>
                </a:solidFill>
                <a:round/>
                <a:headEnd/>
                <a:tailEnd/>
              </a:ln>
              <a:effectLst/>
            </p:spPr>
            <p:txBody>
              <a:bodyPr wrap="none" anchor="ctr"/>
              <a:lstStyle/>
              <a:p>
                <a:endParaRPr lang="en-US" b="1"/>
              </a:p>
            </p:txBody>
          </p:sp>
          <p:sp>
            <p:nvSpPr>
              <p:cNvPr id="7" name="Line 9"/>
              <p:cNvSpPr>
                <a:spLocks noChangeShapeType="1"/>
              </p:cNvSpPr>
              <p:nvPr/>
            </p:nvSpPr>
            <p:spPr bwMode="auto">
              <a:xfrm>
                <a:off x="3932238" y="1852613"/>
                <a:ext cx="0" cy="152400"/>
              </a:xfrm>
              <a:prstGeom prst="line">
                <a:avLst/>
              </a:prstGeom>
              <a:noFill/>
              <a:ln w="9525">
                <a:solidFill>
                  <a:schemeClr val="tx1"/>
                </a:solidFill>
                <a:round/>
                <a:headEnd/>
                <a:tailEnd/>
              </a:ln>
              <a:effectLst/>
            </p:spPr>
            <p:txBody>
              <a:bodyPr/>
              <a:lstStyle/>
              <a:p>
                <a:endParaRPr lang="en-US" b="1"/>
              </a:p>
            </p:txBody>
          </p:sp>
          <p:sp>
            <p:nvSpPr>
              <p:cNvPr id="8" name="Line 10"/>
              <p:cNvSpPr>
                <a:spLocks noChangeShapeType="1"/>
              </p:cNvSpPr>
              <p:nvPr/>
            </p:nvSpPr>
            <p:spPr bwMode="auto">
              <a:xfrm>
                <a:off x="3856038" y="1928813"/>
                <a:ext cx="152400" cy="0"/>
              </a:xfrm>
              <a:prstGeom prst="line">
                <a:avLst/>
              </a:prstGeom>
              <a:noFill/>
              <a:ln w="9525">
                <a:solidFill>
                  <a:schemeClr val="tx1"/>
                </a:solidFill>
                <a:round/>
                <a:headEnd/>
                <a:tailEnd/>
              </a:ln>
              <a:effectLst/>
            </p:spPr>
            <p:txBody>
              <a:bodyPr/>
              <a:lstStyle/>
              <a:p>
                <a:endParaRPr lang="en-US" b="1"/>
              </a:p>
            </p:txBody>
          </p:sp>
          <p:sp>
            <p:nvSpPr>
              <p:cNvPr id="9" name="Text Box 11"/>
              <p:cNvSpPr txBox="1">
                <a:spLocks noChangeArrowheads="1"/>
              </p:cNvSpPr>
              <p:nvPr/>
            </p:nvSpPr>
            <p:spPr bwMode="auto">
              <a:xfrm>
                <a:off x="3535363" y="2055813"/>
                <a:ext cx="950700" cy="386070"/>
              </a:xfrm>
              <a:prstGeom prst="rect">
                <a:avLst/>
              </a:prstGeom>
              <a:noFill/>
              <a:ln w="9525">
                <a:noFill/>
                <a:miter lim="800000"/>
                <a:headEnd/>
                <a:tailEnd/>
              </a:ln>
              <a:effectLst/>
            </p:spPr>
            <p:txBody>
              <a:bodyPr wrap="none">
                <a:spAutoFit/>
              </a:bodyPr>
              <a:lstStyle/>
              <a:p>
                <a:r>
                  <a:rPr lang="en-US" sz="1600" b="1"/>
                  <a:t>Normal</a:t>
                </a:r>
              </a:p>
            </p:txBody>
          </p:sp>
          <p:sp>
            <p:nvSpPr>
              <p:cNvPr id="10" name="Text Box 14"/>
              <p:cNvSpPr txBox="1">
                <a:spLocks noChangeArrowheads="1"/>
              </p:cNvSpPr>
              <p:nvPr/>
            </p:nvSpPr>
            <p:spPr bwMode="auto">
              <a:xfrm>
                <a:off x="3289300" y="990600"/>
                <a:ext cx="358600" cy="386070"/>
              </a:xfrm>
              <a:prstGeom prst="rect">
                <a:avLst/>
              </a:prstGeom>
              <a:noFill/>
              <a:ln w="9525">
                <a:noFill/>
                <a:miter lim="800000"/>
                <a:headEnd/>
                <a:tailEnd/>
              </a:ln>
              <a:effectLst/>
            </p:spPr>
            <p:txBody>
              <a:bodyPr wrap="none">
                <a:spAutoFit/>
              </a:bodyPr>
              <a:lstStyle/>
              <a:p>
                <a:r>
                  <a:rPr lang="en-US" sz="1600" b="1"/>
                  <a:t>A</a:t>
                </a:r>
              </a:p>
            </p:txBody>
          </p:sp>
          <p:sp>
            <p:nvSpPr>
              <p:cNvPr id="11" name="Oval 26"/>
              <p:cNvSpPr>
                <a:spLocks noChangeArrowheads="1"/>
              </p:cNvSpPr>
              <p:nvPr/>
            </p:nvSpPr>
            <p:spPr bwMode="auto">
              <a:xfrm>
                <a:off x="5870575" y="1712913"/>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12" name="Line 27"/>
              <p:cNvSpPr>
                <a:spLocks noChangeShapeType="1"/>
              </p:cNvSpPr>
              <p:nvPr/>
            </p:nvSpPr>
            <p:spPr bwMode="auto">
              <a:xfrm>
                <a:off x="5934075" y="1852613"/>
                <a:ext cx="0" cy="152400"/>
              </a:xfrm>
              <a:prstGeom prst="line">
                <a:avLst/>
              </a:prstGeom>
              <a:noFill/>
              <a:ln w="9525">
                <a:solidFill>
                  <a:schemeClr val="tx1"/>
                </a:solidFill>
                <a:round/>
                <a:headEnd/>
                <a:tailEnd/>
              </a:ln>
              <a:effectLst/>
            </p:spPr>
            <p:txBody>
              <a:bodyPr/>
              <a:lstStyle/>
              <a:p>
                <a:endParaRPr lang="en-US" b="1"/>
              </a:p>
            </p:txBody>
          </p:sp>
          <p:sp>
            <p:nvSpPr>
              <p:cNvPr id="13" name="Line 28"/>
              <p:cNvSpPr>
                <a:spLocks noChangeShapeType="1"/>
              </p:cNvSpPr>
              <p:nvPr/>
            </p:nvSpPr>
            <p:spPr bwMode="auto">
              <a:xfrm>
                <a:off x="5857875" y="1928813"/>
                <a:ext cx="152400" cy="0"/>
              </a:xfrm>
              <a:prstGeom prst="line">
                <a:avLst/>
              </a:prstGeom>
              <a:noFill/>
              <a:ln w="9525">
                <a:solidFill>
                  <a:schemeClr val="tx1"/>
                </a:solidFill>
                <a:round/>
                <a:headEnd/>
                <a:tailEnd/>
              </a:ln>
              <a:effectLst/>
            </p:spPr>
            <p:txBody>
              <a:bodyPr/>
              <a:lstStyle/>
              <a:p>
                <a:endParaRPr lang="en-US" b="1"/>
              </a:p>
            </p:txBody>
          </p:sp>
          <p:sp>
            <p:nvSpPr>
              <p:cNvPr id="14" name="Text Box 29"/>
              <p:cNvSpPr txBox="1">
                <a:spLocks noChangeArrowheads="1"/>
              </p:cNvSpPr>
              <p:nvPr/>
            </p:nvSpPr>
            <p:spPr bwMode="auto">
              <a:xfrm>
                <a:off x="5440363" y="2055813"/>
                <a:ext cx="1036081" cy="386070"/>
              </a:xfrm>
              <a:prstGeom prst="rect">
                <a:avLst/>
              </a:prstGeom>
              <a:noFill/>
              <a:ln w="9525">
                <a:noFill/>
                <a:miter lim="800000"/>
                <a:headEnd/>
                <a:tailEnd/>
              </a:ln>
              <a:effectLst/>
            </p:spPr>
            <p:txBody>
              <a:bodyPr wrap="none">
                <a:spAutoFit/>
              </a:bodyPr>
              <a:lstStyle/>
              <a:p>
                <a:r>
                  <a:rPr lang="en-US" sz="1600" b="1"/>
                  <a:t>Exposed</a:t>
                </a:r>
              </a:p>
            </p:txBody>
          </p:sp>
          <p:sp>
            <p:nvSpPr>
              <p:cNvPr id="15" name="Line 48"/>
              <p:cNvSpPr>
                <a:spLocks noChangeShapeType="1"/>
              </p:cNvSpPr>
              <p:nvPr/>
            </p:nvSpPr>
            <p:spPr bwMode="auto">
              <a:xfrm>
                <a:off x="3289300" y="1905000"/>
                <a:ext cx="381000" cy="0"/>
              </a:xfrm>
              <a:prstGeom prst="line">
                <a:avLst/>
              </a:prstGeom>
              <a:noFill/>
              <a:ln w="9525">
                <a:solidFill>
                  <a:schemeClr val="tx1"/>
                </a:solidFill>
                <a:round/>
                <a:headEnd/>
                <a:tailEnd/>
              </a:ln>
              <a:effectLst/>
            </p:spPr>
            <p:txBody>
              <a:bodyPr/>
              <a:lstStyle/>
              <a:p>
                <a:endParaRPr lang="en-US" b="1"/>
              </a:p>
            </p:txBody>
          </p:sp>
          <p:sp>
            <p:nvSpPr>
              <p:cNvPr id="16" name="Line 49"/>
              <p:cNvSpPr>
                <a:spLocks noChangeShapeType="1"/>
              </p:cNvSpPr>
              <p:nvPr/>
            </p:nvSpPr>
            <p:spPr bwMode="auto">
              <a:xfrm>
                <a:off x="3479800" y="1905000"/>
                <a:ext cx="0" cy="990600"/>
              </a:xfrm>
              <a:prstGeom prst="line">
                <a:avLst/>
              </a:prstGeom>
              <a:noFill/>
              <a:ln w="9525">
                <a:solidFill>
                  <a:schemeClr val="tx1"/>
                </a:solidFill>
                <a:round/>
                <a:headEnd/>
                <a:tailEnd/>
              </a:ln>
              <a:effectLst/>
            </p:spPr>
            <p:txBody>
              <a:bodyPr/>
              <a:lstStyle/>
              <a:p>
                <a:endParaRPr lang="en-US" b="1"/>
              </a:p>
            </p:txBody>
          </p:sp>
          <p:sp>
            <p:nvSpPr>
              <p:cNvPr id="17" name="Oval 58"/>
              <p:cNvSpPr>
                <a:spLocks noChangeArrowheads="1"/>
              </p:cNvSpPr>
              <p:nvPr/>
            </p:nvSpPr>
            <p:spPr bwMode="auto">
              <a:xfrm>
                <a:off x="4216400" y="3136900"/>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18" name="Line 59"/>
              <p:cNvSpPr>
                <a:spLocks noChangeShapeType="1"/>
              </p:cNvSpPr>
              <p:nvPr/>
            </p:nvSpPr>
            <p:spPr bwMode="auto">
              <a:xfrm>
                <a:off x="4279900" y="3276600"/>
                <a:ext cx="0" cy="152400"/>
              </a:xfrm>
              <a:prstGeom prst="line">
                <a:avLst/>
              </a:prstGeom>
              <a:noFill/>
              <a:ln w="9525">
                <a:solidFill>
                  <a:schemeClr val="tx1"/>
                </a:solidFill>
                <a:round/>
                <a:headEnd/>
                <a:tailEnd/>
              </a:ln>
              <a:effectLst/>
            </p:spPr>
            <p:txBody>
              <a:bodyPr/>
              <a:lstStyle/>
              <a:p>
                <a:endParaRPr lang="en-US" b="1"/>
              </a:p>
            </p:txBody>
          </p:sp>
          <p:sp>
            <p:nvSpPr>
              <p:cNvPr id="19" name="Line 60"/>
              <p:cNvSpPr>
                <a:spLocks noChangeShapeType="1"/>
              </p:cNvSpPr>
              <p:nvPr/>
            </p:nvSpPr>
            <p:spPr bwMode="auto">
              <a:xfrm>
                <a:off x="4203700" y="3352800"/>
                <a:ext cx="152400" cy="0"/>
              </a:xfrm>
              <a:prstGeom prst="line">
                <a:avLst/>
              </a:prstGeom>
              <a:noFill/>
              <a:ln w="9525">
                <a:solidFill>
                  <a:schemeClr val="tx1"/>
                </a:solidFill>
                <a:round/>
                <a:headEnd/>
                <a:tailEnd/>
              </a:ln>
              <a:effectLst/>
            </p:spPr>
            <p:txBody>
              <a:bodyPr/>
              <a:lstStyle/>
              <a:p>
                <a:endParaRPr lang="en-US" b="1"/>
              </a:p>
            </p:txBody>
          </p:sp>
          <p:sp>
            <p:nvSpPr>
              <p:cNvPr id="20" name="Line 61"/>
              <p:cNvSpPr>
                <a:spLocks noChangeShapeType="1"/>
              </p:cNvSpPr>
              <p:nvPr/>
            </p:nvSpPr>
            <p:spPr bwMode="auto">
              <a:xfrm>
                <a:off x="3892550" y="4343400"/>
                <a:ext cx="0" cy="0"/>
              </a:xfrm>
              <a:prstGeom prst="line">
                <a:avLst/>
              </a:prstGeom>
              <a:noFill/>
              <a:ln w="9525">
                <a:solidFill>
                  <a:schemeClr val="tx1"/>
                </a:solidFill>
                <a:round/>
                <a:headEnd/>
                <a:tailEnd/>
              </a:ln>
              <a:effectLst/>
            </p:spPr>
            <p:txBody>
              <a:bodyPr/>
              <a:lstStyle/>
              <a:p>
                <a:endParaRPr lang="en-US" b="1"/>
              </a:p>
            </p:txBody>
          </p:sp>
          <p:sp>
            <p:nvSpPr>
              <p:cNvPr id="21" name="Line 62"/>
              <p:cNvSpPr>
                <a:spLocks noChangeShapeType="1"/>
              </p:cNvSpPr>
              <p:nvPr/>
            </p:nvSpPr>
            <p:spPr bwMode="auto">
              <a:xfrm>
                <a:off x="3670300" y="3352800"/>
                <a:ext cx="381000" cy="0"/>
              </a:xfrm>
              <a:prstGeom prst="line">
                <a:avLst/>
              </a:prstGeom>
              <a:noFill/>
              <a:ln w="9525">
                <a:solidFill>
                  <a:schemeClr val="tx1"/>
                </a:solidFill>
                <a:round/>
                <a:headEnd/>
                <a:tailEnd/>
              </a:ln>
              <a:effectLst/>
            </p:spPr>
            <p:txBody>
              <a:bodyPr/>
              <a:lstStyle/>
              <a:p>
                <a:endParaRPr lang="en-US" b="1"/>
              </a:p>
            </p:txBody>
          </p:sp>
          <p:sp>
            <p:nvSpPr>
              <p:cNvPr id="22" name="Line 63"/>
              <p:cNvSpPr>
                <a:spLocks noChangeShapeType="1"/>
              </p:cNvSpPr>
              <p:nvPr/>
            </p:nvSpPr>
            <p:spPr bwMode="auto">
              <a:xfrm>
                <a:off x="3860800" y="3352800"/>
                <a:ext cx="0" cy="990600"/>
              </a:xfrm>
              <a:prstGeom prst="line">
                <a:avLst/>
              </a:prstGeom>
              <a:noFill/>
              <a:ln w="9525">
                <a:solidFill>
                  <a:schemeClr val="tx1"/>
                </a:solidFill>
                <a:round/>
                <a:headEnd/>
                <a:tailEnd/>
              </a:ln>
              <a:effectLst/>
            </p:spPr>
            <p:txBody>
              <a:bodyPr/>
              <a:lstStyle/>
              <a:p>
                <a:endParaRPr lang="en-US" b="1"/>
              </a:p>
            </p:txBody>
          </p:sp>
          <p:sp>
            <p:nvSpPr>
              <p:cNvPr id="23" name="Text Box 66"/>
              <p:cNvSpPr txBox="1">
                <a:spLocks noChangeArrowheads="1"/>
              </p:cNvSpPr>
              <p:nvPr/>
            </p:nvSpPr>
            <p:spPr bwMode="auto">
              <a:xfrm>
                <a:off x="1841500" y="3244850"/>
                <a:ext cx="443981" cy="386070"/>
              </a:xfrm>
              <a:prstGeom prst="rect">
                <a:avLst/>
              </a:prstGeom>
              <a:noFill/>
              <a:ln w="9525">
                <a:noFill/>
                <a:miter lim="800000"/>
                <a:headEnd/>
                <a:tailEnd/>
              </a:ln>
              <a:effectLst/>
            </p:spPr>
            <p:txBody>
              <a:bodyPr wrap="none">
                <a:spAutoFit/>
              </a:bodyPr>
              <a:lstStyle/>
              <a:p>
                <a:r>
                  <a:rPr lang="en-US" sz="1600" b="1"/>
                  <a:t>F1</a:t>
                </a:r>
              </a:p>
            </p:txBody>
          </p:sp>
          <p:sp>
            <p:nvSpPr>
              <p:cNvPr id="24" name="Text Box 67"/>
              <p:cNvSpPr txBox="1">
                <a:spLocks noChangeArrowheads="1"/>
              </p:cNvSpPr>
              <p:nvPr/>
            </p:nvSpPr>
            <p:spPr bwMode="auto">
              <a:xfrm>
                <a:off x="1841500" y="4419600"/>
                <a:ext cx="443981" cy="386070"/>
              </a:xfrm>
              <a:prstGeom prst="rect">
                <a:avLst/>
              </a:prstGeom>
              <a:noFill/>
              <a:ln w="9525">
                <a:noFill/>
                <a:miter lim="800000"/>
                <a:headEnd/>
                <a:tailEnd/>
              </a:ln>
              <a:effectLst/>
            </p:spPr>
            <p:txBody>
              <a:bodyPr wrap="none">
                <a:spAutoFit/>
              </a:bodyPr>
              <a:lstStyle/>
              <a:p>
                <a:r>
                  <a:rPr lang="en-US" sz="1600" b="1"/>
                  <a:t>F2</a:t>
                </a:r>
              </a:p>
            </p:txBody>
          </p:sp>
          <p:sp>
            <p:nvSpPr>
              <p:cNvPr id="25" name="Oval 80"/>
              <p:cNvSpPr>
                <a:spLocks noChangeArrowheads="1"/>
              </p:cNvSpPr>
              <p:nvPr/>
            </p:nvSpPr>
            <p:spPr bwMode="auto">
              <a:xfrm>
                <a:off x="6654800" y="3136900"/>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26" name="Line 81"/>
              <p:cNvSpPr>
                <a:spLocks noChangeShapeType="1"/>
              </p:cNvSpPr>
              <p:nvPr/>
            </p:nvSpPr>
            <p:spPr bwMode="auto">
              <a:xfrm>
                <a:off x="6718300" y="3276600"/>
                <a:ext cx="0" cy="152400"/>
              </a:xfrm>
              <a:prstGeom prst="line">
                <a:avLst/>
              </a:prstGeom>
              <a:noFill/>
              <a:ln w="9525">
                <a:solidFill>
                  <a:schemeClr val="tx1"/>
                </a:solidFill>
                <a:round/>
                <a:headEnd/>
                <a:tailEnd/>
              </a:ln>
              <a:effectLst/>
            </p:spPr>
            <p:txBody>
              <a:bodyPr/>
              <a:lstStyle/>
              <a:p>
                <a:endParaRPr lang="en-US" b="1"/>
              </a:p>
            </p:txBody>
          </p:sp>
          <p:sp>
            <p:nvSpPr>
              <p:cNvPr id="27" name="Line 82"/>
              <p:cNvSpPr>
                <a:spLocks noChangeShapeType="1"/>
              </p:cNvSpPr>
              <p:nvPr/>
            </p:nvSpPr>
            <p:spPr bwMode="auto">
              <a:xfrm>
                <a:off x="6642100" y="3352800"/>
                <a:ext cx="152400" cy="0"/>
              </a:xfrm>
              <a:prstGeom prst="line">
                <a:avLst/>
              </a:prstGeom>
              <a:noFill/>
              <a:ln w="9525">
                <a:solidFill>
                  <a:schemeClr val="tx1"/>
                </a:solidFill>
                <a:round/>
                <a:headEnd/>
                <a:tailEnd/>
              </a:ln>
              <a:effectLst/>
            </p:spPr>
            <p:txBody>
              <a:bodyPr/>
              <a:lstStyle/>
              <a:p>
                <a:endParaRPr lang="en-US" b="1"/>
              </a:p>
            </p:txBody>
          </p:sp>
          <p:sp>
            <p:nvSpPr>
              <p:cNvPr id="28" name="Line 83"/>
              <p:cNvSpPr>
                <a:spLocks noChangeShapeType="1"/>
              </p:cNvSpPr>
              <p:nvPr/>
            </p:nvSpPr>
            <p:spPr bwMode="auto">
              <a:xfrm>
                <a:off x="6261100" y="4343400"/>
                <a:ext cx="0" cy="0"/>
              </a:xfrm>
              <a:prstGeom prst="line">
                <a:avLst/>
              </a:prstGeom>
              <a:noFill/>
              <a:ln w="9525">
                <a:solidFill>
                  <a:schemeClr val="tx1"/>
                </a:solidFill>
                <a:round/>
                <a:headEnd/>
                <a:tailEnd/>
              </a:ln>
              <a:effectLst/>
            </p:spPr>
            <p:txBody>
              <a:bodyPr/>
              <a:lstStyle/>
              <a:p>
                <a:endParaRPr lang="en-US" b="1"/>
              </a:p>
            </p:txBody>
          </p:sp>
          <p:sp>
            <p:nvSpPr>
              <p:cNvPr id="29" name="Line 84"/>
              <p:cNvSpPr>
                <a:spLocks noChangeShapeType="1"/>
              </p:cNvSpPr>
              <p:nvPr/>
            </p:nvSpPr>
            <p:spPr bwMode="auto">
              <a:xfrm>
                <a:off x="6108700" y="3352800"/>
                <a:ext cx="381000" cy="0"/>
              </a:xfrm>
              <a:prstGeom prst="line">
                <a:avLst/>
              </a:prstGeom>
              <a:noFill/>
              <a:ln w="9525">
                <a:solidFill>
                  <a:schemeClr val="tx1"/>
                </a:solidFill>
                <a:round/>
                <a:headEnd/>
                <a:tailEnd/>
              </a:ln>
              <a:effectLst/>
            </p:spPr>
            <p:txBody>
              <a:bodyPr/>
              <a:lstStyle/>
              <a:p>
                <a:endParaRPr lang="en-US" b="1"/>
              </a:p>
            </p:txBody>
          </p:sp>
          <p:sp>
            <p:nvSpPr>
              <p:cNvPr id="30" name="Line 85"/>
              <p:cNvSpPr>
                <a:spLocks noChangeShapeType="1"/>
              </p:cNvSpPr>
              <p:nvPr/>
            </p:nvSpPr>
            <p:spPr bwMode="auto">
              <a:xfrm>
                <a:off x="6299200" y="3352800"/>
                <a:ext cx="0" cy="990600"/>
              </a:xfrm>
              <a:prstGeom prst="line">
                <a:avLst/>
              </a:prstGeom>
              <a:noFill/>
              <a:ln w="9525">
                <a:solidFill>
                  <a:schemeClr val="tx1"/>
                </a:solidFill>
                <a:round/>
                <a:headEnd/>
                <a:tailEnd/>
              </a:ln>
              <a:effectLst/>
            </p:spPr>
            <p:txBody>
              <a:bodyPr/>
              <a:lstStyle/>
              <a:p>
                <a:endParaRPr lang="en-US" b="1"/>
              </a:p>
            </p:txBody>
          </p:sp>
          <p:sp>
            <p:nvSpPr>
              <p:cNvPr id="31" name="Line 88"/>
              <p:cNvSpPr>
                <a:spLocks noChangeShapeType="1"/>
              </p:cNvSpPr>
              <p:nvPr/>
            </p:nvSpPr>
            <p:spPr bwMode="auto">
              <a:xfrm>
                <a:off x="5930900" y="2362200"/>
                <a:ext cx="0" cy="609600"/>
              </a:xfrm>
              <a:prstGeom prst="line">
                <a:avLst/>
              </a:prstGeom>
              <a:noFill/>
              <a:ln w="9525">
                <a:solidFill>
                  <a:schemeClr val="tx1"/>
                </a:solidFill>
                <a:round/>
                <a:headEnd/>
                <a:tailEnd/>
              </a:ln>
              <a:effectLst/>
            </p:spPr>
            <p:txBody>
              <a:bodyPr/>
              <a:lstStyle/>
              <a:p>
                <a:endParaRPr lang="en-US" b="1"/>
              </a:p>
            </p:txBody>
          </p:sp>
          <p:sp>
            <p:nvSpPr>
              <p:cNvPr id="32" name="Line 94"/>
              <p:cNvSpPr>
                <a:spLocks noChangeShapeType="1"/>
              </p:cNvSpPr>
              <p:nvPr/>
            </p:nvSpPr>
            <p:spPr bwMode="auto">
              <a:xfrm>
                <a:off x="5880100" y="5626100"/>
                <a:ext cx="0" cy="0"/>
              </a:xfrm>
              <a:prstGeom prst="line">
                <a:avLst/>
              </a:prstGeom>
              <a:noFill/>
              <a:ln w="9525">
                <a:solidFill>
                  <a:schemeClr val="tx1"/>
                </a:solidFill>
                <a:round/>
                <a:headEnd/>
                <a:tailEnd/>
              </a:ln>
              <a:effectLst/>
            </p:spPr>
            <p:txBody>
              <a:bodyPr/>
              <a:lstStyle/>
              <a:p>
                <a:endParaRPr lang="en-US" b="1"/>
              </a:p>
            </p:txBody>
          </p:sp>
          <p:sp>
            <p:nvSpPr>
              <p:cNvPr id="33" name="Line 95"/>
              <p:cNvSpPr>
                <a:spLocks noChangeShapeType="1"/>
              </p:cNvSpPr>
              <p:nvPr/>
            </p:nvSpPr>
            <p:spPr bwMode="auto">
              <a:xfrm>
                <a:off x="5727700" y="4635500"/>
                <a:ext cx="381000" cy="0"/>
              </a:xfrm>
              <a:prstGeom prst="line">
                <a:avLst/>
              </a:prstGeom>
              <a:noFill/>
              <a:ln w="9525">
                <a:solidFill>
                  <a:schemeClr val="tx1"/>
                </a:solidFill>
                <a:round/>
                <a:headEnd/>
                <a:tailEnd/>
              </a:ln>
              <a:effectLst/>
            </p:spPr>
            <p:txBody>
              <a:bodyPr/>
              <a:lstStyle/>
              <a:p>
                <a:endParaRPr lang="en-US" b="1"/>
              </a:p>
            </p:txBody>
          </p:sp>
          <p:sp>
            <p:nvSpPr>
              <p:cNvPr id="34" name="Line 96"/>
              <p:cNvSpPr>
                <a:spLocks noChangeShapeType="1"/>
              </p:cNvSpPr>
              <p:nvPr/>
            </p:nvSpPr>
            <p:spPr bwMode="auto">
              <a:xfrm>
                <a:off x="5918200" y="4635500"/>
                <a:ext cx="0" cy="990600"/>
              </a:xfrm>
              <a:prstGeom prst="line">
                <a:avLst/>
              </a:prstGeom>
              <a:noFill/>
              <a:ln w="9525">
                <a:solidFill>
                  <a:schemeClr val="tx1"/>
                </a:solidFill>
                <a:round/>
                <a:headEnd/>
                <a:tailEnd/>
              </a:ln>
              <a:effectLst/>
            </p:spPr>
            <p:txBody>
              <a:bodyPr/>
              <a:lstStyle/>
              <a:p>
                <a:endParaRPr lang="en-US" b="1"/>
              </a:p>
            </p:txBody>
          </p:sp>
          <p:sp>
            <p:nvSpPr>
              <p:cNvPr id="35" name="Oval 99"/>
              <p:cNvSpPr>
                <a:spLocks noChangeArrowheads="1"/>
              </p:cNvSpPr>
              <p:nvPr/>
            </p:nvSpPr>
            <p:spPr bwMode="auto">
              <a:xfrm>
                <a:off x="5435600" y="4419600"/>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36" name="Line 100"/>
              <p:cNvSpPr>
                <a:spLocks noChangeShapeType="1"/>
              </p:cNvSpPr>
              <p:nvPr/>
            </p:nvSpPr>
            <p:spPr bwMode="auto">
              <a:xfrm>
                <a:off x="5499100" y="4559300"/>
                <a:ext cx="0" cy="152400"/>
              </a:xfrm>
              <a:prstGeom prst="line">
                <a:avLst/>
              </a:prstGeom>
              <a:noFill/>
              <a:ln w="9525">
                <a:solidFill>
                  <a:schemeClr val="tx1"/>
                </a:solidFill>
                <a:round/>
                <a:headEnd/>
                <a:tailEnd/>
              </a:ln>
              <a:effectLst/>
            </p:spPr>
            <p:txBody>
              <a:bodyPr/>
              <a:lstStyle/>
              <a:p>
                <a:endParaRPr lang="en-US" b="1"/>
              </a:p>
            </p:txBody>
          </p:sp>
          <p:sp>
            <p:nvSpPr>
              <p:cNvPr id="37" name="Line 101"/>
              <p:cNvSpPr>
                <a:spLocks noChangeShapeType="1"/>
              </p:cNvSpPr>
              <p:nvPr/>
            </p:nvSpPr>
            <p:spPr bwMode="auto">
              <a:xfrm>
                <a:off x="5422900" y="4635500"/>
                <a:ext cx="152400" cy="0"/>
              </a:xfrm>
              <a:prstGeom prst="line">
                <a:avLst/>
              </a:prstGeom>
              <a:noFill/>
              <a:ln w="9525">
                <a:solidFill>
                  <a:schemeClr val="tx1"/>
                </a:solidFill>
                <a:round/>
                <a:headEnd/>
                <a:tailEnd/>
              </a:ln>
              <a:effectLst/>
            </p:spPr>
            <p:txBody>
              <a:bodyPr/>
              <a:lstStyle/>
              <a:p>
                <a:endParaRPr lang="en-US" b="1"/>
              </a:p>
            </p:txBody>
          </p:sp>
          <p:sp>
            <p:nvSpPr>
              <p:cNvPr id="38" name="Text Box 102"/>
              <p:cNvSpPr txBox="1">
                <a:spLocks noChangeArrowheads="1"/>
              </p:cNvSpPr>
              <p:nvPr/>
            </p:nvSpPr>
            <p:spPr bwMode="auto">
              <a:xfrm>
                <a:off x="1841500" y="5607051"/>
                <a:ext cx="443981" cy="386070"/>
              </a:xfrm>
              <a:prstGeom prst="rect">
                <a:avLst/>
              </a:prstGeom>
              <a:noFill/>
              <a:ln w="9525">
                <a:noFill/>
                <a:miter lim="800000"/>
                <a:headEnd/>
                <a:tailEnd/>
              </a:ln>
              <a:effectLst/>
            </p:spPr>
            <p:txBody>
              <a:bodyPr wrap="none">
                <a:spAutoFit/>
              </a:bodyPr>
              <a:lstStyle/>
              <a:p>
                <a:r>
                  <a:rPr lang="en-US" sz="1600" b="1"/>
                  <a:t>F3</a:t>
                </a:r>
              </a:p>
            </p:txBody>
          </p:sp>
          <p:sp>
            <p:nvSpPr>
              <p:cNvPr id="39" name="Oval 130"/>
              <p:cNvSpPr>
                <a:spLocks noChangeArrowheads="1"/>
              </p:cNvSpPr>
              <p:nvPr/>
            </p:nvSpPr>
            <p:spPr bwMode="auto">
              <a:xfrm>
                <a:off x="3435350" y="3289300"/>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40" name="Line 131"/>
              <p:cNvSpPr>
                <a:spLocks noChangeShapeType="1"/>
              </p:cNvSpPr>
              <p:nvPr/>
            </p:nvSpPr>
            <p:spPr bwMode="auto">
              <a:xfrm flipV="1">
                <a:off x="3487738" y="3163888"/>
                <a:ext cx="182562" cy="125412"/>
              </a:xfrm>
              <a:prstGeom prst="line">
                <a:avLst/>
              </a:prstGeom>
              <a:noFill/>
              <a:ln w="9525">
                <a:solidFill>
                  <a:schemeClr val="tx1"/>
                </a:solidFill>
                <a:round/>
                <a:headEnd/>
                <a:tailEnd type="triangle" w="med" len="med"/>
              </a:ln>
              <a:effectLst/>
            </p:spPr>
            <p:txBody>
              <a:bodyPr/>
              <a:lstStyle/>
              <a:p>
                <a:endParaRPr lang="en-US" b="1"/>
              </a:p>
            </p:txBody>
          </p:sp>
          <p:sp>
            <p:nvSpPr>
              <p:cNvPr id="41" name="Oval 134"/>
              <p:cNvSpPr>
                <a:spLocks noChangeArrowheads="1"/>
              </p:cNvSpPr>
              <p:nvPr/>
            </p:nvSpPr>
            <p:spPr bwMode="auto">
              <a:xfrm>
                <a:off x="5862638" y="3325813"/>
                <a:ext cx="115887" cy="139700"/>
              </a:xfrm>
              <a:prstGeom prst="ellipse">
                <a:avLst/>
              </a:prstGeom>
              <a:noFill/>
              <a:ln w="9525">
                <a:solidFill>
                  <a:schemeClr val="tx1"/>
                </a:solidFill>
                <a:round/>
                <a:headEnd/>
                <a:tailEnd/>
              </a:ln>
              <a:effectLst/>
            </p:spPr>
            <p:txBody>
              <a:bodyPr wrap="none" anchor="ctr"/>
              <a:lstStyle/>
              <a:p>
                <a:endParaRPr lang="en-US" b="1"/>
              </a:p>
            </p:txBody>
          </p:sp>
          <p:sp>
            <p:nvSpPr>
              <p:cNvPr id="42" name="Line 135"/>
              <p:cNvSpPr>
                <a:spLocks noChangeShapeType="1"/>
              </p:cNvSpPr>
              <p:nvPr/>
            </p:nvSpPr>
            <p:spPr bwMode="auto">
              <a:xfrm flipV="1">
                <a:off x="5915025" y="3200400"/>
                <a:ext cx="182563" cy="125413"/>
              </a:xfrm>
              <a:prstGeom prst="line">
                <a:avLst/>
              </a:prstGeom>
              <a:noFill/>
              <a:ln w="9525">
                <a:solidFill>
                  <a:schemeClr val="tx1"/>
                </a:solidFill>
                <a:round/>
                <a:headEnd/>
                <a:tailEnd type="triangle" w="med" len="med"/>
              </a:ln>
              <a:effectLst/>
            </p:spPr>
            <p:txBody>
              <a:bodyPr/>
              <a:lstStyle/>
              <a:p>
                <a:endParaRPr lang="en-US" b="1"/>
              </a:p>
            </p:txBody>
          </p:sp>
          <p:sp>
            <p:nvSpPr>
              <p:cNvPr id="43" name="Oval 140"/>
              <p:cNvSpPr>
                <a:spLocks noChangeArrowheads="1"/>
              </p:cNvSpPr>
              <p:nvPr/>
            </p:nvSpPr>
            <p:spPr bwMode="auto">
              <a:xfrm>
                <a:off x="3816350" y="4545013"/>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44" name="Line 141"/>
              <p:cNvSpPr>
                <a:spLocks noChangeShapeType="1"/>
              </p:cNvSpPr>
              <p:nvPr/>
            </p:nvSpPr>
            <p:spPr bwMode="auto">
              <a:xfrm flipV="1">
                <a:off x="3868738" y="4419600"/>
                <a:ext cx="182562" cy="125413"/>
              </a:xfrm>
              <a:prstGeom prst="line">
                <a:avLst/>
              </a:prstGeom>
              <a:noFill/>
              <a:ln w="9525">
                <a:solidFill>
                  <a:schemeClr val="tx1"/>
                </a:solidFill>
                <a:round/>
                <a:headEnd/>
                <a:tailEnd type="triangle" w="med" len="med"/>
              </a:ln>
              <a:effectLst/>
            </p:spPr>
            <p:txBody>
              <a:bodyPr/>
              <a:lstStyle/>
              <a:p>
                <a:endParaRPr lang="en-US" b="1"/>
              </a:p>
            </p:txBody>
          </p:sp>
          <p:sp>
            <p:nvSpPr>
              <p:cNvPr id="45" name="Oval 146"/>
              <p:cNvSpPr>
                <a:spLocks noChangeArrowheads="1"/>
              </p:cNvSpPr>
              <p:nvPr/>
            </p:nvSpPr>
            <p:spPr bwMode="auto">
              <a:xfrm>
                <a:off x="6237288" y="4572000"/>
                <a:ext cx="115887" cy="139700"/>
              </a:xfrm>
              <a:prstGeom prst="ellipse">
                <a:avLst/>
              </a:prstGeom>
              <a:noFill/>
              <a:ln w="9525">
                <a:solidFill>
                  <a:schemeClr val="tx1"/>
                </a:solidFill>
                <a:round/>
                <a:headEnd/>
                <a:tailEnd/>
              </a:ln>
              <a:effectLst/>
            </p:spPr>
            <p:txBody>
              <a:bodyPr wrap="none" anchor="ctr"/>
              <a:lstStyle/>
              <a:p>
                <a:endParaRPr lang="en-US" b="1"/>
              </a:p>
            </p:txBody>
          </p:sp>
          <p:sp>
            <p:nvSpPr>
              <p:cNvPr id="47" name="Line 148"/>
              <p:cNvSpPr>
                <a:spLocks noChangeShapeType="1"/>
              </p:cNvSpPr>
              <p:nvPr/>
            </p:nvSpPr>
            <p:spPr bwMode="auto">
              <a:xfrm>
                <a:off x="5932488" y="5513388"/>
                <a:ext cx="0" cy="0"/>
              </a:xfrm>
              <a:prstGeom prst="line">
                <a:avLst/>
              </a:prstGeom>
              <a:noFill/>
              <a:ln w="9525">
                <a:solidFill>
                  <a:schemeClr val="tx1"/>
                </a:solidFill>
                <a:round/>
                <a:headEnd/>
                <a:tailEnd/>
              </a:ln>
              <a:effectLst/>
            </p:spPr>
            <p:txBody>
              <a:bodyPr/>
              <a:lstStyle/>
              <a:p>
                <a:endParaRPr lang="en-US" b="1"/>
              </a:p>
            </p:txBody>
          </p:sp>
          <p:sp>
            <p:nvSpPr>
              <p:cNvPr id="48" name="Oval 149"/>
              <p:cNvSpPr>
                <a:spLocks noChangeArrowheads="1"/>
              </p:cNvSpPr>
              <p:nvPr/>
            </p:nvSpPr>
            <p:spPr bwMode="auto">
              <a:xfrm>
                <a:off x="5856288" y="5715000"/>
                <a:ext cx="115887" cy="139700"/>
              </a:xfrm>
              <a:prstGeom prst="ellipse">
                <a:avLst/>
              </a:prstGeom>
              <a:noFill/>
              <a:ln w="9525">
                <a:solidFill>
                  <a:schemeClr val="tx1"/>
                </a:solidFill>
                <a:round/>
                <a:headEnd/>
                <a:tailEnd/>
              </a:ln>
              <a:effectLst/>
            </p:spPr>
            <p:txBody>
              <a:bodyPr wrap="none" anchor="ctr"/>
              <a:lstStyle/>
              <a:p>
                <a:endParaRPr lang="en-US" b="1"/>
              </a:p>
            </p:txBody>
          </p:sp>
          <p:sp>
            <p:nvSpPr>
              <p:cNvPr id="49" name="Line 150"/>
              <p:cNvSpPr>
                <a:spLocks noChangeShapeType="1"/>
              </p:cNvSpPr>
              <p:nvPr/>
            </p:nvSpPr>
            <p:spPr bwMode="auto">
              <a:xfrm flipV="1">
                <a:off x="5908675" y="5589588"/>
                <a:ext cx="182563" cy="125412"/>
              </a:xfrm>
              <a:prstGeom prst="line">
                <a:avLst/>
              </a:prstGeom>
              <a:noFill/>
              <a:ln w="9525">
                <a:solidFill>
                  <a:schemeClr val="tx1"/>
                </a:solidFill>
                <a:round/>
                <a:headEnd/>
                <a:tailEnd type="triangle" w="med" len="med"/>
              </a:ln>
              <a:effectLst/>
            </p:spPr>
            <p:txBody>
              <a:bodyPr/>
              <a:lstStyle/>
              <a:p>
                <a:endParaRPr lang="en-US" b="1"/>
              </a:p>
            </p:txBody>
          </p:sp>
          <p:sp>
            <p:nvSpPr>
              <p:cNvPr id="50" name="Text Box 155"/>
              <p:cNvSpPr txBox="1">
                <a:spLocks noChangeArrowheads="1"/>
              </p:cNvSpPr>
              <p:nvPr/>
            </p:nvSpPr>
            <p:spPr bwMode="auto">
              <a:xfrm>
                <a:off x="5765800" y="990600"/>
                <a:ext cx="347463" cy="386070"/>
              </a:xfrm>
              <a:prstGeom prst="rect">
                <a:avLst/>
              </a:prstGeom>
              <a:noFill/>
              <a:ln w="9525">
                <a:noFill/>
                <a:miter lim="800000"/>
                <a:headEnd/>
                <a:tailEnd/>
              </a:ln>
              <a:effectLst/>
            </p:spPr>
            <p:txBody>
              <a:bodyPr wrap="none">
                <a:spAutoFit/>
              </a:bodyPr>
              <a:lstStyle/>
              <a:p>
                <a:r>
                  <a:rPr lang="en-US" sz="1600" b="1"/>
                  <a:t>B</a:t>
                </a:r>
              </a:p>
            </p:txBody>
          </p:sp>
          <p:sp>
            <p:nvSpPr>
              <p:cNvPr id="52" name="Oval 5"/>
              <p:cNvSpPr>
                <a:spLocks noChangeArrowheads="1"/>
              </p:cNvSpPr>
              <p:nvPr/>
            </p:nvSpPr>
            <p:spPr bwMode="auto">
              <a:xfrm>
                <a:off x="6623050" y="1878013"/>
                <a:ext cx="115888" cy="139700"/>
              </a:xfrm>
              <a:prstGeom prst="ellipse">
                <a:avLst/>
              </a:prstGeom>
              <a:noFill/>
              <a:ln w="9525">
                <a:solidFill>
                  <a:schemeClr val="tx1"/>
                </a:solidFill>
                <a:round/>
                <a:headEnd/>
                <a:tailEnd/>
              </a:ln>
              <a:effectLst/>
            </p:spPr>
            <p:txBody>
              <a:bodyPr wrap="none" anchor="ctr"/>
              <a:lstStyle/>
              <a:p>
                <a:endParaRPr lang="en-US" b="1"/>
              </a:p>
            </p:txBody>
          </p:sp>
          <p:sp>
            <p:nvSpPr>
              <p:cNvPr id="53" name="Line 6"/>
              <p:cNvSpPr>
                <a:spLocks noChangeShapeType="1"/>
              </p:cNvSpPr>
              <p:nvPr/>
            </p:nvSpPr>
            <p:spPr bwMode="auto">
              <a:xfrm flipV="1">
                <a:off x="6675438" y="1752600"/>
                <a:ext cx="182562" cy="125413"/>
              </a:xfrm>
              <a:prstGeom prst="line">
                <a:avLst/>
              </a:prstGeom>
              <a:noFill/>
              <a:ln w="9525">
                <a:solidFill>
                  <a:schemeClr val="tx1"/>
                </a:solidFill>
                <a:round/>
                <a:headEnd/>
                <a:tailEnd type="triangle" w="med" len="med"/>
              </a:ln>
              <a:effectLst/>
            </p:spPr>
            <p:txBody>
              <a:bodyPr/>
              <a:lstStyle/>
              <a:p>
                <a:endParaRPr lang="en-US" b="1"/>
              </a:p>
            </p:txBody>
          </p:sp>
          <p:sp>
            <p:nvSpPr>
              <p:cNvPr id="56" name="Line 48"/>
              <p:cNvSpPr>
                <a:spLocks noChangeShapeType="1"/>
              </p:cNvSpPr>
              <p:nvPr/>
            </p:nvSpPr>
            <p:spPr bwMode="auto">
              <a:xfrm>
                <a:off x="6146442" y="1905000"/>
                <a:ext cx="381000" cy="0"/>
              </a:xfrm>
              <a:prstGeom prst="line">
                <a:avLst/>
              </a:prstGeom>
              <a:noFill/>
              <a:ln w="9525">
                <a:solidFill>
                  <a:schemeClr val="tx1"/>
                </a:solidFill>
                <a:round/>
                <a:headEnd/>
                <a:tailEnd/>
              </a:ln>
              <a:effectLst/>
            </p:spPr>
            <p:txBody>
              <a:bodyPr/>
              <a:lstStyle/>
              <a:p>
                <a:endParaRPr lang="en-US" b="1"/>
              </a:p>
            </p:txBody>
          </p:sp>
        </p:grpSp>
      </p:grpSp>
      <p:sp>
        <p:nvSpPr>
          <p:cNvPr id="59" name="Shape 103"/>
          <p:cNvSpPr txBox="1">
            <a:spLocks/>
          </p:cNvSpPr>
          <p:nvPr/>
        </p:nvSpPr>
        <p:spPr>
          <a:xfrm>
            <a:off x="0" y="0"/>
            <a:ext cx="9144000" cy="685799"/>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Calibri"/>
              <a:buNone/>
              <a:tabLst/>
              <a:defRPr/>
            </a:pPr>
            <a:r>
              <a:rPr kumimoji="0" lang="en-US" sz="2400" b="1" i="0" u="none" strike="noStrike" kern="1200" cap="none" spc="0" normalizeH="0" baseline="0" noProof="0" dirty="0" smtClean="0">
                <a:ln>
                  <a:noFill/>
                </a:ln>
                <a:solidFill>
                  <a:schemeClr val="dk1"/>
                </a:solidFill>
                <a:effectLst/>
                <a:uLnTx/>
                <a:uFillTx/>
                <a:latin typeface="Calibri"/>
                <a:ea typeface="Calibri"/>
                <a:cs typeface="Calibri"/>
                <a:sym typeface="Calibri"/>
              </a:rPr>
              <a:t>General schematic to test epigenetic</a:t>
            </a:r>
            <a:r>
              <a:rPr kumimoji="0" lang="en-US" sz="2400" b="1" i="0" u="none" strike="noStrike" kern="1200" cap="none" spc="0" normalizeH="0" noProof="0" dirty="0" smtClean="0">
                <a:ln>
                  <a:noFill/>
                </a:ln>
                <a:solidFill>
                  <a:schemeClr val="dk1"/>
                </a:solidFill>
                <a:effectLst/>
                <a:uLnTx/>
                <a:uFillTx/>
                <a:latin typeface="Calibri"/>
                <a:ea typeface="Calibri"/>
                <a:cs typeface="Calibri"/>
                <a:sym typeface="Calibri"/>
              </a:rPr>
              <a:t> in</a:t>
            </a:r>
            <a:r>
              <a:rPr kumimoji="0" lang="en-US" sz="2400" b="1" i="0" u="none" strike="noStrike" kern="1200" cap="none" spc="0" normalizeH="0" baseline="0" noProof="0" dirty="0" smtClean="0">
                <a:ln>
                  <a:noFill/>
                </a:ln>
                <a:solidFill>
                  <a:schemeClr val="dk1"/>
                </a:solidFill>
                <a:effectLst/>
                <a:uLnTx/>
                <a:uFillTx/>
                <a:latin typeface="Calibri"/>
                <a:ea typeface="Calibri"/>
                <a:cs typeface="Calibri"/>
                <a:sym typeface="Calibri"/>
              </a:rPr>
              <a:t>heritance</a:t>
            </a:r>
            <a:endParaRPr kumimoji="0" lang="en-US" sz="2400" b="1" i="0" u="none" strike="noStrike" kern="1200" cap="none" spc="0" normalizeH="0" baseline="0" noProof="0" dirty="0">
              <a:ln>
                <a:noFill/>
              </a:ln>
              <a:solidFill>
                <a:schemeClr val="dk1"/>
              </a:solidFill>
              <a:effectLst/>
              <a:uLnTx/>
              <a:uFillTx/>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57627" y="1448632"/>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97014" y="2097405"/>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17686" y="3455670"/>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1297519">
            <a:off x="588055" y="2167305"/>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99249" y="3455670"/>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444840">
            <a:off x="1370398" y="2159580"/>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9910" y="1920240"/>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912" y="4105275"/>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229673" y="4105275"/>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69910" y="1565910"/>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80108" y="3504744"/>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80108" y="2667993"/>
            <a:ext cx="120673" cy="11811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130246" y="1782168"/>
            <a:ext cx="0" cy="8267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40444" y="2854306"/>
            <a:ext cx="0" cy="5905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068968" y="1381581"/>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908355" y="2030354"/>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29028"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297519">
            <a:off x="5799396" y="2100253"/>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410590"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20444840">
            <a:off x="6581740" y="2092529"/>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81251" y="1853189"/>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049254"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441014"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890894" y="1381581"/>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730281" y="2030354"/>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50953"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297519">
            <a:off x="6621322" y="2100253"/>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232516" y="3388619"/>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0444840">
            <a:off x="7403665" y="2092529"/>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103177" y="1853189"/>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71180"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262940" y="4038224"/>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103177" y="1498859"/>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13375" y="3437693"/>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707395" y="1371600"/>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546782" y="2020373"/>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667455" y="33786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297519">
            <a:off x="7437823" y="2080291"/>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049017" y="33786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0444840">
            <a:off x="8220167" y="2082548"/>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919678" y="1843208"/>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687681" y="40282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079441" y="40282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919678" y="1488878"/>
            <a:ext cx="120673" cy="1181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929876" y="3427711"/>
            <a:ext cx="120673" cy="1181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63693" y="1447800"/>
            <a:ext cx="543027" cy="59055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03080" y="2096573"/>
            <a:ext cx="905044" cy="165354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3752" y="34548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1297519">
            <a:off x="3394120" y="2166472"/>
            <a:ext cx="322922" cy="1346737"/>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005315" y="3454838"/>
            <a:ext cx="261741"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0444840">
            <a:off x="4176464" y="2158748"/>
            <a:ext cx="301681" cy="1299210"/>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875976" y="1919408"/>
            <a:ext cx="120673" cy="177165"/>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43978" y="41044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035739" y="4104443"/>
            <a:ext cx="181859" cy="76771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875976" y="1565078"/>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886174" y="3503911"/>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4640303" y="1981200"/>
            <a:ext cx="1150897" cy="1524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rot="19911663">
            <a:off x="1749399" y="3582604"/>
            <a:ext cx="422354" cy="17716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1677043" y="3732646"/>
            <a:ext cx="192056" cy="490739"/>
          </a:xfrm>
          <a:custGeom>
            <a:avLst/>
            <a:gdLst>
              <a:gd name="connsiteX0" fmla="*/ 135228 w 242552"/>
              <a:gd name="connsiteY0" fmla="*/ 66541 h 633212"/>
              <a:gd name="connsiteX1" fmla="*/ 6439 w 242552"/>
              <a:gd name="connsiteY1" fmla="*/ 27904 h 633212"/>
              <a:gd name="connsiteX2" fmla="*/ 96591 w 242552"/>
              <a:gd name="connsiteY2" fmla="*/ 233966 h 633212"/>
              <a:gd name="connsiteX3" fmla="*/ 70834 w 242552"/>
              <a:gd name="connsiteY3" fmla="*/ 427150 h 633212"/>
              <a:gd name="connsiteX4" fmla="*/ 225380 w 242552"/>
              <a:gd name="connsiteY4" fmla="*/ 491544 h 633212"/>
              <a:gd name="connsiteX5" fmla="*/ 173865 w 242552"/>
              <a:gd name="connsiteY5" fmla="*/ 633212 h 63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552" h="633212">
                <a:moveTo>
                  <a:pt x="135228" y="66541"/>
                </a:moveTo>
                <a:cubicBezTo>
                  <a:pt x="74053" y="33270"/>
                  <a:pt x="12879" y="0"/>
                  <a:pt x="6439" y="27904"/>
                </a:cubicBezTo>
                <a:cubicBezTo>
                  <a:pt x="0" y="55808"/>
                  <a:pt x="85859" y="167425"/>
                  <a:pt x="96591" y="233966"/>
                </a:cubicBezTo>
                <a:cubicBezTo>
                  <a:pt x="107323" y="300507"/>
                  <a:pt x="49369" y="384220"/>
                  <a:pt x="70834" y="427150"/>
                </a:cubicBezTo>
                <a:cubicBezTo>
                  <a:pt x="92299" y="470080"/>
                  <a:pt x="208208" y="457200"/>
                  <a:pt x="225380" y="491544"/>
                </a:cubicBezTo>
                <a:cubicBezTo>
                  <a:pt x="242552" y="525888"/>
                  <a:pt x="208208" y="579550"/>
                  <a:pt x="173865" y="633212"/>
                </a:cubicBezTo>
              </a:path>
            </a:pathLst>
          </a:cu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Oval 61"/>
          <p:cNvSpPr/>
          <p:nvPr/>
        </p:nvSpPr>
        <p:spPr>
          <a:xfrm>
            <a:off x="2725131" y="4220683"/>
            <a:ext cx="301681" cy="295275"/>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150404" y="3800019"/>
            <a:ext cx="301681" cy="29527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169081" y="3918129"/>
            <a:ext cx="301681" cy="295275"/>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897142" y="3612873"/>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249813" y="3987165"/>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811340" y="4289719"/>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249831" y="3869887"/>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a:off x="1595461" y="3573780"/>
            <a:ext cx="223654" cy="112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028013" y="3790038"/>
            <a:ext cx="142923" cy="1410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470762" y="4190470"/>
            <a:ext cx="142923" cy="1410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2998298" y="4052668"/>
            <a:ext cx="105376" cy="1588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3436789" y="3621190"/>
            <a:ext cx="105376" cy="1588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76" idx="2"/>
          </p:cNvCxnSpPr>
          <p:nvPr/>
        </p:nvCxnSpPr>
        <p:spPr>
          <a:xfrm flipH="1" flipV="1">
            <a:off x="2477115" y="3337560"/>
            <a:ext cx="63331" cy="765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6" idx="2"/>
          </p:cNvCxnSpPr>
          <p:nvPr/>
        </p:nvCxnSpPr>
        <p:spPr>
          <a:xfrm>
            <a:off x="2477115" y="3337560"/>
            <a:ext cx="365012" cy="765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896292" y="3099033"/>
            <a:ext cx="1161646" cy="238527"/>
          </a:xfrm>
          <a:prstGeom prst="rect">
            <a:avLst/>
          </a:prstGeom>
          <a:noFill/>
        </p:spPr>
        <p:txBody>
          <a:bodyPr wrap="none" rtlCol="0">
            <a:spAutoFit/>
          </a:bodyPr>
          <a:lstStyle/>
          <a:p>
            <a:r>
              <a:rPr lang="en-US" sz="1400" dirty="0" smtClean="0">
                <a:latin typeface="Arial" pitchFamily="34" charset="0"/>
                <a:cs typeface="Arial" pitchFamily="34" charset="0"/>
              </a:rPr>
              <a:t>Reprogramming</a:t>
            </a:r>
            <a:endParaRPr lang="en-US" sz="1400" dirty="0">
              <a:latin typeface="Arial" pitchFamily="34" charset="0"/>
              <a:cs typeface="Arial" pitchFamily="34" charset="0"/>
            </a:endParaRPr>
          </a:p>
        </p:txBody>
      </p:sp>
      <p:sp>
        <p:nvSpPr>
          <p:cNvPr id="77" name="TextBox 76"/>
          <p:cNvSpPr txBox="1"/>
          <p:nvPr/>
        </p:nvSpPr>
        <p:spPr>
          <a:xfrm>
            <a:off x="4635771" y="1467762"/>
            <a:ext cx="926829" cy="405496"/>
          </a:xfrm>
          <a:prstGeom prst="rect">
            <a:avLst/>
          </a:prstGeom>
          <a:noFill/>
        </p:spPr>
        <p:txBody>
          <a:bodyPr wrap="none" rtlCol="0">
            <a:spAutoFit/>
          </a:bodyPr>
          <a:lstStyle/>
          <a:p>
            <a:pPr algn="ctr"/>
            <a:r>
              <a:rPr lang="en-US" sz="1400" dirty="0" smtClean="0">
                <a:latin typeface="Arial" pitchFamily="34" charset="0"/>
                <a:cs typeface="Arial" pitchFamily="34" charset="0"/>
              </a:rPr>
              <a:t>Evolutionary</a:t>
            </a:r>
          </a:p>
          <a:p>
            <a:pPr algn="ctr"/>
            <a:r>
              <a:rPr lang="en-US" sz="1400" dirty="0" smtClean="0">
                <a:latin typeface="Arial" pitchFamily="34" charset="0"/>
                <a:cs typeface="Arial" pitchFamily="34" charset="0"/>
              </a:rPr>
              <a:t>time course</a:t>
            </a:r>
            <a:endParaRPr lang="en-US" sz="1400" dirty="0">
              <a:latin typeface="Arial" pitchFamily="34" charset="0"/>
              <a:cs typeface="Arial" pitchFamily="34" charset="0"/>
            </a:endParaRPr>
          </a:p>
        </p:txBody>
      </p:sp>
      <p:sp>
        <p:nvSpPr>
          <p:cNvPr id="78" name="Lightning Bolt 77"/>
          <p:cNvSpPr/>
          <p:nvPr/>
        </p:nvSpPr>
        <p:spPr>
          <a:xfrm rot="7392149">
            <a:off x="1710166" y="1313236"/>
            <a:ext cx="295275" cy="603363"/>
          </a:xfrm>
          <a:prstGeom prst="lightningBol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184256" y="1371600"/>
            <a:ext cx="1052488" cy="405496"/>
          </a:xfrm>
          <a:prstGeom prst="rect">
            <a:avLst/>
          </a:prstGeom>
          <a:noFill/>
        </p:spPr>
        <p:txBody>
          <a:bodyPr wrap="none" rtlCol="0">
            <a:spAutoFit/>
          </a:bodyPr>
          <a:lstStyle/>
          <a:p>
            <a:pPr algn="ctr"/>
            <a:r>
              <a:rPr lang="en-US" sz="1400" dirty="0" smtClean="0">
                <a:latin typeface="Arial" pitchFamily="34" charset="0"/>
                <a:cs typeface="Arial" pitchFamily="34" charset="0"/>
              </a:rPr>
              <a:t>Environmental</a:t>
            </a:r>
          </a:p>
          <a:p>
            <a:pPr algn="ctr"/>
            <a:r>
              <a:rPr lang="en-US" sz="1400" dirty="0" smtClean="0">
                <a:latin typeface="Arial" pitchFamily="34" charset="0"/>
                <a:cs typeface="Arial" pitchFamily="34" charset="0"/>
              </a:rPr>
              <a:t>exposure</a:t>
            </a:r>
            <a:endParaRPr lang="en-US" sz="1400" dirty="0">
              <a:latin typeface="Arial" pitchFamily="34" charset="0"/>
              <a:cs typeface="Arial" pitchFamily="34" charset="0"/>
            </a:endParaRPr>
          </a:p>
        </p:txBody>
      </p:sp>
      <p:sp>
        <p:nvSpPr>
          <p:cNvPr id="80" name="Oval 79"/>
          <p:cNvSpPr/>
          <p:nvPr/>
        </p:nvSpPr>
        <p:spPr>
          <a:xfrm>
            <a:off x="1524000" y="5410200"/>
            <a:ext cx="120673" cy="11811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57200" y="6019554"/>
            <a:ext cx="120673" cy="11811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19911663">
            <a:off x="2573621" y="5829711"/>
            <a:ext cx="422354" cy="177165"/>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2539227" y="6030367"/>
            <a:ext cx="192056" cy="490739"/>
          </a:xfrm>
          <a:custGeom>
            <a:avLst/>
            <a:gdLst>
              <a:gd name="connsiteX0" fmla="*/ 135228 w 242552"/>
              <a:gd name="connsiteY0" fmla="*/ 66541 h 633212"/>
              <a:gd name="connsiteX1" fmla="*/ 6439 w 242552"/>
              <a:gd name="connsiteY1" fmla="*/ 27904 h 633212"/>
              <a:gd name="connsiteX2" fmla="*/ 96591 w 242552"/>
              <a:gd name="connsiteY2" fmla="*/ 233966 h 633212"/>
              <a:gd name="connsiteX3" fmla="*/ 70834 w 242552"/>
              <a:gd name="connsiteY3" fmla="*/ 427150 h 633212"/>
              <a:gd name="connsiteX4" fmla="*/ 225380 w 242552"/>
              <a:gd name="connsiteY4" fmla="*/ 491544 h 633212"/>
              <a:gd name="connsiteX5" fmla="*/ 173865 w 242552"/>
              <a:gd name="connsiteY5" fmla="*/ 633212 h 63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552" h="633212">
                <a:moveTo>
                  <a:pt x="135228" y="66541"/>
                </a:moveTo>
                <a:cubicBezTo>
                  <a:pt x="74053" y="33270"/>
                  <a:pt x="12879" y="0"/>
                  <a:pt x="6439" y="27904"/>
                </a:cubicBezTo>
                <a:cubicBezTo>
                  <a:pt x="0" y="55808"/>
                  <a:pt x="85859" y="167425"/>
                  <a:pt x="96591" y="233966"/>
                </a:cubicBezTo>
                <a:cubicBezTo>
                  <a:pt x="107323" y="300507"/>
                  <a:pt x="49369" y="384220"/>
                  <a:pt x="70834" y="427150"/>
                </a:cubicBezTo>
                <a:cubicBezTo>
                  <a:pt x="92299" y="470080"/>
                  <a:pt x="208208" y="457200"/>
                  <a:pt x="225380" y="491544"/>
                </a:cubicBezTo>
                <a:cubicBezTo>
                  <a:pt x="242552" y="525888"/>
                  <a:pt x="208208" y="579550"/>
                  <a:pt x="173865" y="633212"/>
                </a:cubicBezTo>
              </a:path>
            </a:pathLst>
          </a:cu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Oval 83"/>
          <p:cNvSpPr/>
          <p:nvPr/>
        </p:nvSpPr>
        <p:spPr>
          <a:xfrm>
            <a:off x="3706862" y="5970480"/>
            <a:ext cx="301681" cy="295275"/>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23877" y="5991462"/>
            <a:ext cx="301681" cy="295275"/>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7059488" y="5970480"/>
            <a:ext cx="301681" cy="29527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V="1">
            <a:off x="1241572" y="2865120"/>
            <a:ext cx="603363" cy="590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947281" y="2648030"/>
            <a:ext cx="721206" cy="238527"/>
          </a:xfrm>
          <a:prstGeom prst="rect">
            <a:avLst/>
          </a:prstGeom>
          <a:noFill/>
        </p:spPr>
        <p:txBody>
          <a:bodyPr wrap="none" rtlCol="0">
            <a:spAutoFit/>
          </a:bodyPr>
          <a:lstStyle/>
          <a:p>
            <a:r>
              <a:rPr lang="en-US" sz="1400" dirty="0" smtClean="0">
                <a:latin typeface="Arial" pitchFamily="34" charset="0"/>
                <a:cs typeface="Arial" pitchFamily="34" charset="0"/>
              </a:rPr>
              <a:t>Germline</a:t>
            </a:r>
            <a:endParaRPr lang="en-US" sz="1400" dirty="0">
              <a:latin typeface="Arial" pitchFamily="34" charset="0"/>
              <a:cs typeface="Arial" pitchFamily="34" charset="0"/>
            </a:endParaRPr>
          </a:p>
        </p:txBody>
      </p:sp>
      <p:sp>
        <p:nvSpPr>
          <p:cNvPr id="89" name="TextBox 88"/>
          <p:cNvSpPr txBox="1"/>
          <p:nvPr/>
        </p:nvSpPr>
        <p:spPr>
          <a:xfrm>
            <a:off x="2028013" y="2284551"/>
            <a:ext cx="816401" cy="238527"/>
          </a:xfrm>
          <a:prstGeom prst="rect">
            <a:avLst/>
          </a:prstGeom>
          <a:noFill/>
        </p:spPr>
        <p:txBody>
          <a:bodyPr wrap="none" rtlCol="0">
            <a:spAutoFit/>
          </a:bodyPr>
          <a:lstStyle/>
          <a:p>
            <a:r>
              <a:rPr lang="en-US" sz="1400" dirty="0" smtClean="0">
                <a:latin typeface="Arial" pitchFamily="34" charset="0"/>
                <a:cs typeface="Arial" pitchFamily="34" charset="0"/>
              </a:rPr>
              <a:t>Circulation</a:t>
            </a:r>
            <a:endParaRPr lang="en-US" sz="1400" dirty="0">
              <a:latin typeface="Arial" pitchFamily="34" charset="0"/>
              <a:cs typeface="Arial" pitchFamily="34" charset="0"/>
            </a:endParaRPr>
          </a:p>
        </p:txBody>
      </p:sp>
      <p:cxnSp>
        <p:nvCxnSpPr>
          <p:cNvPr id="90" name="Straight Connector 89"/>
          <p:cNvCxnSpPr/>
          <p:nvPr/>
        </p:nvCxnSpPr>
        <p:spPr>
          <a:xfrm>
            <a:off x="1251769" y="1694001"/>
            <a:ext cx="482690" cy="295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46153" y="1929389"/>
            <a:ext cx="516852" cy="238527"/>
          </a:xfrm>
          <a:prstGeom prst="rect">
            <a:avLst/>
          </a:prstGeom>
          <a:noFill/>
        </p:spPr>
        <p:txBody>
          <a:bodyPr wrap="none" rtlCol="0">
            <a:spAutoFit/>
          </a:bodyPr>
          <a:lstStyle/>
          <a:p>
            <a:r>
              <a:rPr lang="en-US" sz="1400" dirty="0" smtClean="0">
                <a:latin typeface="Arial" pitchFamily="34" charset="0"/>
                <a:cs typeface="Arial" pitchFamily="34" charset="0"/>
              </a:rPr>
              <a:t>Soma</a:t>
            </a:r>
            <a:endParaRPr lang="en-US" sz="1400" dirty="0">
              <a:latin typeface="Arial" pitchFamily="34" charset="0"/>
              <a:cs typeface="Arial" pitchFamily="34" charset="0"/>
            </a:endParaRPr>
          </a:p>
        </p:txBody>
      </p:sp>
      <p:cxnSp>
        <p:nvCxnSpPr>
          <p:cNvPr id="92" name="Straight Connector 91"/>
          <p:cNvCxnSpPr/>
          <p:nvPr/>
        </p:nvCxnSpPr>
        <p:spPr>
          <a:xfrm flipH="1" flipV="1">
            <a:off x="1201631" y="2392680"/>
            <a:ext cx="724035" cy="11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676400" y="5257800"/>
            <a:ext cx="5137127" cy="523220"/>
          </a:xfrm>
          <a:prstGeom prst="rect">
            <a:avLst/>
          </a:prstGeom>
          <a:noFill/>
        </p:spPr>
        <p:txBody>
          <a:bodyPr wrap="square" rtlCol="0">
            <a:spAutoFit/>
          </a:bodyPr>
          <a:lstStyle/>
          <a:p>
            <a:r>
              <a:rPr lang="en-US" sz="1400" dirty="0" smtClean="0">
                <a:latin typeface="Arial" pitchFamily="34" charset="0"/>
                <a:cs typeface="Arial" pitchFamily="34" charset="0"/>
              </a:rPr>
              <a:t>Epigenetic modification (gene expression/network, DNA methylation, histone modifications, noncoding RNA)</a:t>
            </a:r>
            <a:endParaRPr lang="en-US" sz="1400" dirty="0">
              <a:latin typeface="Arial" pitchFamily="34" charset="0"/>
              <a:cs typeface="Arial" pitchFamily="34" charset="0"/>
            </a:endParaRPr>
          </a:p>
        </p:txBody>
      </p:sp>
      <p:sp>
        <p:nvSpPr>
          <p:cNvPr id="94" name="TextBox 93"/>
          <p:cNvSpPr txBox="1"/>
          <p:nvPr/>
        </p:nvSpPr>
        <p:spPr>
          <a:xfrm>
            <a:off x="577022" y="5968173"/>
            <a:ext cx="596816" cy="238527"/>
          </a:xfrm>
          <a:prstGeom prst="rect">
            <a:avLst/>
          </a:prstGeom>
          <a:noFill/>
        </p:spPr>
        <p:txBody>
          <a:bodyPr wrap="none" rtlCol="0">
            <a:spAutoFit/>
          </a:bodyPr>
          <a:lstStyle/>
          <a:p>
            <a:r>
              <a:rPr lang="en-US" sz="1400" dirty="0" smtClean="0">
                <a:latin typeface="Arial" pitchFamily="34" charset="0"/>
                <a:cs typeface="Arial" pitchFamily="34" charset="0"/>
              </a:rPr>
              <a:t>miRNA</a:t>
            </a:r>
            <a:endParaRPr lang="en-US" sz="1400" dirty="0">
              <a:latin typeface="Arial" pitchFamily="34" charset="0"/>
              <a:cs typeface="Arial" pitchFamily="34" charset="0"/>
            </a:endParaRPr>
          </a:p>
        </p:txBody>
      </p:sp>
      <p:sp>
        <p:nvSpPr>
          <p:cNvPr id="95" name="TextBox 94"/>
          <p:cNvSpPr txBox="1"/>
          <p:nvPr/>
        </p:nvSpPr>
        <p:spPr>
          <a:xfrm>
            <a:off x="2743200" y="6019800"/>
            <a:ext cx="650127" cy="238527"/>
          </a:xfrm>
          <a:prstGeom prst="rect">
            <a:avLst/>
          </a:prstGeom>
          <a:noFill/>
        </p:spPr>
        <p:txBody>
          <a:bodyPr wrap="none" rtlCol="0">
            <a:spAutoFit/>
          </a:bodyPr>
          <a:lstStyle/>
          <a:p>
            <a:r>
              <a:rPr lang="en-US" sz="1400" dirty="0" smtClean="0">
                <a:latin typeface="Arial" pitchFamily="34" charset="0"/>
                <a:cs typeface="Arial" pitchFamily="34" charset="0"/>
              </a:rPr>
              <a:t>Gamete</a:t>
            </a:r>
            <a:endParaRPr lang="en-US" sz="1400" dirty="0">
              <a:latin typeface="Arial" pitchFamily="34" charset="0"/>
              <a:cs typeface="Arial" pitchFamily="34" charset="0"/>
            </a:endParaRPr>
          </a:p>
        </p:txBody>
      </p:sp>
      <p:sp>
        <p:nvSpPr>
          <p:cNvPr id="96" name="TextBox 95"/>
          <p:cNvSpPr txBox="1"/>
          <p:nvPr/>
        </p:nvSpPr>
        <p:spPr>
          <a:xfrm>
            <a:off x="4002267" y="5988135"/>
            <a:ext cx="579046" cy="238527"/>
          </a:xfrm>
          <a:prstGeom prst="rect">
            <a:avLst/>
          </a:prstGeom>
          <a:noFill/>
        </p:spPr>
        <p:txBody>
          <a:bodyPr wrap="none" rtlCol="0">
            <a:spAutoFit/>
          </a:bodyPr>
          <a:lstStyle/>
          <a:p>
            <a:r>
              <a:rPr lang="en-US" sz="1400" dirty="0" smtClean="0">
                <a:latin typeface="Arial" pitchFamily="34" charset="0"/>
                <a:cs typeface="Arial" pitchFamily="34" charset="0"/>
              </a:rPr>
              <a:t>Zygote</a:t>
            </a:r>
            <a:endParaRPr lang="en-US" sz="1400" dirty="0">
              <a:latin typeface="Arial" pitchFamily="34" charset="0"/>
              <a:cs typeface="Arial" pitchFamily="34" charset="0"/>
            </a:endParaRPr>
          </a:p>
        </p:txBody>
      </p:sp>
      <p:sp>
        <p:nvSpPr>
          <p:cNvPr id="97" name="TextBox 96"/>
          <p:cNvSpPr txBox="1"/>
          <p:nvPr/>
        </p:nvSpPr>
        <p:spPr>
          <a:xfrm>
            <a:off x="5235389" y="5930556"/>
            <a:ext cx="1241611" cy="405496"/>
          </a:xfrm>
          <a:prstGeom prst="rect">
            <a:avLst/>
          </a:prstGeom>
          <a:noFill/>
        </p:spPr>
        <p:txBody>
          <a:bodyPr wrap="none" rtlCol="0">
            <a:spAutoFit/>
          </a:bodyPr>
          <a:lstStyle/>
          <a:p>
            <a:pPr algn="ctr"/>
            <a:r>
              <a:rPr lang="en-US" sz="1400" dirty="0" smtClean="0">
                <a:latin typeface="Arial" pitchFamily="34" charset="0"/>
                <a:cs typeface="Arial" pitchFamily="34" charset="0"/>
              </a:rPr>
              <a:t>Post-implantation</a:t>
            </a:r>
          </a:p>
          <a:p>
            <a:pPr algn="ctr"/>
            <a:r>
              <a:rPr lang="en-US" sz="1400" dirty="0" smtClean="0">
                <a:latin typeface="Arial" pitchFamily="34" charset="0"/>
                <a:cs typeface="Arial" pitchFamily="34" charset="0"/>
              </a:rPr>
              <a:t>embryo</a:t>
            </a:r>
            <a:endParaRPr lang="en-US" sz="1400" dirty="0">
              <a:latin typeface="Arial" pitchFamily="34" charset="0"/>
              <a:cs typeface="Arial" pitchFamily="34" charset="0"/>
            </a:endParaRPr>
          </a:p>
        </p:txBody>
      </p:sp>
      <p:sp>
        <p:nvSpPr>
          <p:cNvPr id="98" name="TextBox 97"/>
          <p:cNvSpPr txBox="1"/>
          <p:nvPr/>
        </p:nvSpPr>
        <p:spPr>
          <a:xfrm>
            <a:off x="7356977" y="5998117"/>
            <a:ext cx="768169" cy="238527"/>
          </a:xfrm>
          <a:prstGeom prst="rect">
            <a:avLst/>
          </a:prstGeom>
          <a:noFill/>
        </p:spPr>
        <p:txBody>
          <a:bodyPr wrap="none" rtlCol="0">
            <a:spAutoFit/>
          </a:bodyPr>
          <a:lstStyle/>
          <a:p>
            <a:r>
              <a:rPr lang="en-US" sz="1400" dirty="0" smtClean="0">
                <a:latin typeface="Arial" pitchFamily="34" charset="0"/>
                <a:cs typeface="Arial" pitchFamily="34" charset="0"/>
              </a:rPr>
              <a:t>Late fetus</a:t>
            </a:r>
          </a:p>
        </p:txBody>
      </p:sp>
      <p:sp>
        <p:nvSpPr>
          <p:cNvPr id="99" name="Oval 98"/>
          <p:cNvSpPr/>
          <p:nvPr/>
        </p:nvSpPr>
        <p:spPr>
          <a:xfrm>
            <a:off x="1376411" y="6011881"/>
            <a:ext cx="120673" cy="1181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1493115" y="5930556"/>
            <a:ext cx="689473" cy="405496"/>
          </a:xfrm>
          <a:prstGeom prst="rect">
            <a:avLst/>
          </a:prstGeom>
          <a:noFill/>
        </p:spPr>
        <p:txBody>
          <a:bodyPr wrap="none" rtlCol="0">
            <a:spAutoFit/>
          </a:bodyPr>
          <a:lstStyle/>
          <a:p>
            <a:r>
              <a:rPr lang="en-US" sz="1400" dirty="0" smtClean="0">
                <a:latin typeface="Arial" pitchFamily="34" charset="0"/>
                <a:cs typeface="Arial" pitchFamily="34" charset="0"/>
              </a:rPr>
              <a:t>Genetic</a:t>
            </a:r>
          </a:p>
          <a:p>
            <a:r>
              <a:rPr lang="en-US" sz="1400" dirty="0" smtClean="0">
                <a:latin typeface="Arial" pitchFamily="34" charset="0"/>
                <a:cs typeface="Arial" pitchFamily="34" charset="0"/>
              </a:rPr>
              <a:t>mutation</a:t>
            </a:r>
            <a:endParaRPr lang="en-US" sz="1400" dirty="0">
              <a:latin typeface="Arial" pitchFamily="34" charset="0"/>
              <a:cs typeface="Arial" pitchFamily="34" charset="0"/>
            </a:endParaRPr>
          </a:p>
        </p:txBody>
      </p:sp>
      <p:sp>
        <p:nvSpPr>
          <p:cNvPr id="104"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400" b="1" dirty="0" smtClean="0">
                <a:solidFill>
                  <a:schemeClr val="dk1"/>
                </a:solidFill>
                <a:latin typeface="Calibri"/>
                <a:ea typeface="Calibri"/>
                <a:cs typeface="Calibri"/>
                <a:sym typeface="Calibri"/>
              </a:rPr>
              <a:t>Proposed mechanism of Transgenerational Epigenetic Inheritance</a:t>
            </a:r>
            <a:endParaRPr lang="en-US" sz="2400" b="1" i="0" u="none" strike="noStrike" cap="none" baseline="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1642408"/>
            <a:ext cx="8610600" cy="2862322"/>
          </a:xfrm>
          <a:prstGeom prst="rect">
            <a:avLst/>
          </a:prstGeom>
          <a:noFill/>
        </p:spPr>
        <p:txBody>
          <a:bodyPr wrap="square" rtlCol="0">
            <a:spAutoFit/>
          </a:bodyPr>
          <a:lstStyle/>
          <a:p>
            <a:pPr marL="342900" indent="-342900"/>
            <a:r>
              <a:rPr lang="en-US" sz="2000" dirty="0" smtClean="0">
                <a:latin typeface="Times New Roman" pitchFamily="18" charset="0"/>
                <a:cs typeface="Times New Roman" pitchFamily="18" charset="0"/>
              </a:rPr>
              <a:t>1. Investigate dietary factor induced </a:t>
            </a:r>
            <a:r>
              <a:rPr lang="en-US" sz="2000" dirty="0" err="1" smtClean="0">
                <a:latin typeface="Times New Roman" pitchFamily="18" charset="0"/>
                <a:cs typeface="Times New Roman" pitchFamily="18" charset="0"/>
              </a:rPr>
              <a:t>transgenerational</a:t>
            </a:r>
            <a:r>
              <a:rPr lang="en-US" sz="2000" dirty="0" smtClean="0">
                <a:latin typeface="Times New Roman" pitchFamily="18" charset="0"/>
                <a:cs typeface="Times New Roman" pitchFamily="18" charset="0"/>
              </a:rPr>
              <a:t> epigenetic inheritance of metabolic perturbations in </a:t>
            </a:r>
            <a:r>
              <a:rPr lang="en-US" sz="2000" i="1" dirty="0" smtClean="0">
                <a:latin typeface="Times New Roman" pitchFamily="18" charset="0"/>
                <a:cs typeface="Times New Roman" pitchFamily="18" charset="0"/>
              </a:rPr>
              <a:t>Drosophila </a:t>
            </a:r>
            <a:r>
              <a:rPr lang="en-US" sz="2000" dirty="0" smtClean="0">
                <a:latin typeface="Times New Roman" pitchFamily="18" charset="0"/>
                <a:cs typeface="Times New Roman" pitchFamily="18" charset="0"/>
              </a:rPr>
              <a:t>through male line</a:t>
            </a:r>
          </a:p>
          <a:p>
            <a:pPr marL="342900" indent="-342900"/>
            <a:endParaRPr lang="en-US" sz="2000" dirty="0" smtClean="0">
              <a:latin typeface="Times New Roman" pitchFamily="18" charset="0"/>
              <a:cs typeface="Times New Roman" pitchFamily="18" charset="0"/>
            </a:endParaRPr>
          </a:p>
          <a:p>
            <a:pPr marL="342900" indent="-342900"/>
            <a:endParaRPr lang="en-US" sz="2000" dirty="0" smtClean="0">
              <a:latin typeface="Times New Roman" pitchFamily="18" charset="0"/>
              <a:cs typeface="Times New Roman" pitchFamily="18" charset="0"/>
            </a:endParaRPr>
          </a:p>
          <a:p>
            <a:pPr marL="342900" indent="-342900"/>
            <a:r>
              <a:rPr lang="en-US" sz="2000" dirty="0" smtClean="0">
                <a:latin typeface="Times New Roman" pitchFamily="18" charset="0"/>
                <a:cs typeface="Times New Roman" pitchFamily="18" charset="0"/>
              </a:rPr>
              <a:t>2. Examine genome-wide gene expression changes in the above fly model of epigenetic inheritance</a:t>
            </a:r>
          </a:p>
          <a:p>
            <a:pPr marL="342900" indent="-342900"/>
            <a:endParaRPr lang="en-US" sz="2000" dirty="0" smtClean="0">
              <a:latin typeface="Times New Roman" pitchFamily="18" charset="0"/>
              <a:cs typeface="Times New Roman" pitchFamily="18" charset="0"/>
            </a:endParaRPr>
          </a:p>
          <a:p>
            <a:pPr marL="342900" indent="-342900"/>
            <a:endParaRPr lang="en-US" sz="2000" dirty="0" smtClean="0">
              <a:latin typeface="Times New Roman" pitchFamily="18" charset="0"/>
              <a:cs typeface="Times New Roman" pitchFamily="18" charset="0"/>
            </a:endParaRPr>
          </a:p>
          <a:p>
            <a:pPr marL="342900" indent="-342900"/>
            <a:r>
              <a:rPr lang="en-US" sz="2000" dirty="0" smtClean="0">
                <a:latin typeface="Times New Roman" pitchFamily="18" charset="0"/>
                <a:cs typeface="Times New Roman" pitchFamily="18" charset="0"/>
              </a:rPr>
              <a:t>3. Transgenerational analysis of networks and pathways</a:t>
            </a:r>
            <a:endParaRPr lang="en-US" sz="2000" dirty="0">
              <a:latin typeface="Times New Roman" pitchFamily="18" charset="0"/>
              <a:cs typeface="Times New Roman" pitchFamily="18" charset="0"/>
            </a:endParaRPr>
          </a:p>
        </p:txBody>
      </p:sp>
      <p:sp>
        <p:nvSpPr>
          <p:cNvPr id="5"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Objectives</a:t>
            </a:r>
            <a:endParaRPr lang="en-US" sz="2800" b="1" i="0" u="none" strike="noStrike" cap="none" baseline="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88" name="Shape 188"/>
          <p:cNvSpPr txBox="1"/>
          <p:nvPr/>
        </p:nvSpPr>
        <p:spPr>
          <a:xfrm>
            <a:off x="0" y="0"/>
            <a:ext cx="9144000" cy="908720"/>
          </a:xfrm>
          <a:prstGeom prst="rect">
            <a:avLst/>
          </a:prstGeom>
          <a:solidFill>
            <a:srgbClr val="B7CCE4"/>
          </a:solid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2800" b="1" dirty="0" smtClean="0">
                <a:solidFill>
                  <a:schemeClr val="dk1"/>
                </a:solidFill>
                <a:latin typeface="Calibri"/>
                <a:ea typeface="Calibri"/>
                <a:cs typeface="Calibri"/>
                <a:sym typeface="Calibri"/>
              </a:rPr>
              <a:t>Study Design to understand Transgenerational Epigenetic Inheritance</a:t>
            </a:r>
            <a:endParaRPr lang="en-US" sz="2800" b="1" i="0" u="none" strike="noStrike" cap="none" baseline="0" dirty="0">
              <a:solidFill>
                <a:schemeClr val="dk1"/>
              </a:solidFill>
              <a:latin typeface="Calibri"/>
              <a:ea typeface="Calibri"/>
              <a:cs typeface="Calibri"/>
              <a:sym typeface="Calibri"/>
            </a:endParaRPr>
          </a:p>
        </p:txBody>
      </p:sp>
      <p:sp>
        <p:nvSpPr>
          <p:cNvPr id="190" name="Shape 190"/>
          <p:cNvSpPr txBox="1"/>
          <p:nvPr/>
        </p:nvSpPr>
        <p:spPr>
          <a:xfrm>
            <a:off x="185566" y="2492324"/>
            <a:ext cx="6062834" cy="1698675"/>
          </a:xfrm>
          <a:prstGeom prst="rect">
            <a:avLst/>
          </a:prstGeom>
          <a:noFill/>
          <a:ln>
            <a:noFill/>
          </a:ln>
        </p:spPr>
        <p:txBody>
          <a:bodyPr lIns="91425" tIns="91425" rIns="91425" bIns="91425" anchor="t" anchorCtr="0">
            <a:noAutofit/>
          </a:bodyPr>
          <a:lstStyle/>
          <a:p>
            <a:pPr marL="457200" lvl="0" indent="-457200" rtl="0">
              <a:lnSpc>
                <a:spcPct val="115000"/>
              </a:lnSpc>
              <a:spcBef>
                <a:spcPts val="0"/>
              </a:spcBef>
              <a:buAutoNum type="arabicPeriod"/>
            </a:pPr>
            <a:r>
              <a:rPr lang="en-US" sz="2000" dirty="0" smtClean="0">
                <a:solidFill>
                  <a:schemeClr val="dk1"/>
                </a:solidFill>
                <a:ea typeface="Calibri"/>
                <a:cs typeface="Times New Roman" pitchFamily="18" charset="0"/>
                <a:sym typeface="Calibri"/>
              </a:rPr>
              <a:t>a)  Does high-sugar </a:t>
            </a:r>
            <a:r>
              <a:rPr lang="en-US" sz="2000" dirty="0">
                <a:solidFill>
                  <a:schemeClr val="dk1"/>
                </a:solidFill>
                <a:ea typeface="Calibri"/>
                <a:cs typeface="Times New Roman" pitchFamily="18" charset="0"/>
                <a:sym typeface="Calibri"/>
              </a:rPr>
              <a:t>diet </a:t>
            </a:r>
            <a:r>
              <a:rPr lang="en-US" sz="2000" dirty="0" smtClean="0">
                <a:solidFill>
                  <a:schemeClr val="dk1"/>
                </a:solidFill>
                <a:ea typeface="Calibri"/>
                <a:cs typeface="Times New Roman" pitchFamily="18" charset="0"/>
                <a:sym typeface="Calibri"/>
              </a:rPr>
              <a:t>perturb metabolite</a:t>
            </a:r>
          </a:p>
          <a:p>
            <a:pPr marL="457200" lvl="0" indent="-457200" rtl="0">
              <a:lnSpc>
                <a:spcPct val="115000"/>
              </a:lnSpc>
              <a:spcBef>
                <a:spcPts val="0"/>
              </a:spcBef>
            </a:pPr>
            <a:r>
              <a:rPr lang="en-US" sz="2000" dirty="0" smtClean="0">
                <a:solidFill>
                  <a:schemeClr val="dk1"/>
                </a:solidFill>
                <a:ea typeface="Calibri"/>
                <a:cs typeface="Times New Roman" pitchFamily="18" charset="0"/>
                <a:sym typeface="Calibri"/>
              </a:rPr>
              <a:t>	      levels ?</a:t>
            </a:r>
          </a:p>
          <a:p>
            <a:pPr marL="914400" lvl="1" indent="-457200">
              <a:lnSpc>
                <a:spcPct val="115000"/>
              </a:lnSpc>
            </a:pPr>
            <a:r>
              <a:rPr lang="en-US" sz="2000" dirty="0" smtClean="0">
                <a:solidFill>
                  <a:schemeClr val="dk1"/>
                </a:solidFill>
                <a:ea typeface="Calibri"/>
                <a:cs typeface="Times New Roman" pitchFamily="18" charset="0"/>
                <a:sym typeface="Calibri"/>
              </a:rPr>
              <a:t>b) Does such metabolite perturbations persist</a:t>
            </a:r>
          </a:p>
          <a:p>
            <a:pPr marL="914400" lvl="1" indent="-457200">
              <a:lnSpc>
                <a:spcPct val="115000"/>
              </a:lnSpc>
            </a:pPr>
            <a:r>
              <a:rPr lang="en-US" sz="2000" dirty="0" smtClean="0">
                <a:solidFill>
                  <a:schemeClr val="dk1"/>
                </a:solidFill>
                <a:ea typeface="Calibri"/>
                <a:cs typeface="Times New Roman" pitchFamily="18" charset="0"/>
                <a:sym typeface="Calibri"/>
              </a:rPr>
              <a:t>     in next generations?</a:t>
            </a:r>
          </a:p>
          <a:p>
            <a:pPr lvl="1">
              <a:lnSpc>
                <a:spcPct val="115000"/>
              </a:lnSpc>
            </a:pPr>
            <a:endParaRPr lang="en-US" sz="2000" dirty="0" smtClean="0">
              <a:solidFill>
                <a:schemeClr val="dk1"/>
              </a:solidFill>
              <a:ea typeface="Calibri"/>
              <a:cs typeface="Times New Roman" pitchFamily="18" charset="0"/>
              <a:sym typeface="Calibri"/>
            </a:endParaRPr>
          </a:p>
          <a:p>
            <a:pPr marL="457200" lvl="0" indent="-457200" rtl="0">
              <a:lnSpc>
                <a:spcPct val="115000"/>
              </a:lnSpc>
              <a:spcBef>
                <a:spcPts val="0"/>
              </a:spcBef>
              <a:buFont typeface="+mj-lt"/>
              <a:buAutoNum type="arabicPeriod" startAt="2"/>
            </a:pPr>
            <a:r>
              <a:rPr lang="en-US" sz="2000" dirty="0" smtClean="0">
                <a:solidFill>
                  <a:schemeClr val="dk1"/>
                </a:solidFill>
                <a:ea typeface="Calibri"/>
                <a:cs typeface="Times New Roman" pitchFamily="18" charset="0"/>
                <a:sym typeface="Calibri"/>
              </a:rPr>
              <a:t>a) Does high-sugar diet affect transcriptome</a:t>
            </a:r>
          </a:p>
          <a:p>
            <a:pPr marL="457200" lvl="0" indent="-457200" rtl="0">
              <a:lnSpc>
                <a:spcPct val="115000"/>
              </a:lnSpc>
              <a:spcBef>
                <a:spcPts val="0"/>
              </a:spcBef>
            </a:pPr>
            <a:r>
              <a:rPr lang="en-US" sz="2000" dirty="0" smtClean="0">
                <a:solidFill>
                  <a:schemeClr val="dk1"/>
                </a:solidFill>
                <a:ea typeface="Calibri"/>
                <a:cs typeface="Times New Roman" pitchFamily="18" charset="0"/>
                <a:sym typeface="Calibri"/>
              </a:rPr>
              <a:t>	     profile of exposed generation?</a:t>
            </a:r>
          </a:p>
          <a:p>
            <a:pPr marL="457200" lvl="0" indent="-457200" rtl="0">
              <a:lnSpc>
                <a:spcPct val="115000"/>
              </a:lnSpc>
              <a:spcBef>
                <a:spcPts val="0"/>
              </a:spcBef>
            </a:pPr>
            <a:r>
              <a:rPr lang="en-US" sz="2000" dirty="0" smtClean="0">
                <a:solidFill>
                  <a:schemeClr val="dk1"/>
                </a:solidFill>
                <a:ea typeface="Calibri"/>
                <a:cs typeface="Times New Roman" pitchFamily="18" charset="0"/>
                <a:sym typeface="Calibri"/>
              </a:rPr>
              <a:t>	b) as well as in next generations?</a:t>
            </a:r>
            <a:endParaRPr lang="en-US" sz="2000" dirty="0">
              <a:solidFill>
                <a:schemeClr val="dk1"/>
              </a:solidFill>
              <a:ea typeface="Calibri"/>
              <a:cs typeface="Times New Roman" pitchFamily="18" charset="0"/>
              <a:sym typeface="Calibri"/>
            </a:endParaRPr>
          </a:p>
          <a:p>
            <a:pPr marL="457200" lvl="0" indent="-457200" rtl="0">
              <a:lnSpc>
                <a:spcPct val="115000"/>
              </a:lnSpc>
              <a:spcBef>
                <a:spcPts val="0"/>
              </a:spcBef>
              <a:buAutoNum type="arabicPeriod"/>
            </a:pPr>
            <a:endParaRPr lang="en-US" sz="2000" dirty="0" smtClean="0">
              <a:solidFill>
                <a:schemeClr val="dk1"/>
              </a:solidFill>
              <a:ea typeface="Calibri"/>
              <a:cs typeface="Times New Roman" pitchFamily="18" charset="0"/>
              <a:sym typeface="Calibri"/>
            </a:endParaRPr>
          </a:p>
          <a:p>
            <a:pPr marL="457200" lvl="0" indent="-457200" rtl="0">
              <a:lnSpc>
                <a:spcPct val="115000"/>
              </a:lnSpc>
              <a:spcBef>
                <a:spcPts val="0"/>
              </a:spcBef>
              <a:buFont typeface="+mj-lt"/>
              <a:buAutoNum type="arabicPeriod" startAt="3"/>
            </a:pPr>
            <a:r>
              <a:rPr lang="en-US" sz="2000" dirty="0" smtClean="0">
                <a:solidFill>
                  <a:schemeClr val="dk1"/>
                </a:solidFill>
                <a:ea typeface="Calibri"/>
                <a:cs typeface="Times New Roman" pitchFamily="18" charset="0"/>
                <a:sym typeface="Calibri"/>
              </a:rPr>
              <a:t>How information transfers along the subsequent generations?</a:t>
            </a:r>
          </a:p>
        </p:txBody>
      </p:sp>
      <p:grpSp>
        <p:nvGrpSpPr>
          <p:cNvPr id="2" name="Shape 169"/>
          <p:cNvGrpSpPr/>
          <p:nvPr/>
        </p:nvGrpSpPr>
        <p:grpSpPr>
          <a:xfrm>
            <a:off x="4572000" y="1563468"/>
            <a:ext cx="4438022" cy="4335333"/>
            <a:chOff x="304799" y="2115123"/>
            <a:chExt cx="4438022" cy="4335333"/>
          </a:xfrm>
        </p:grpSpPr>
        <p:grpSp>
          <p:nvGrpSpPr>
            <p:cNvPr id="3" name="Shape 170"/>
            <p:cNvGrpSpPr/>
            <p:nvPr/>
          </p:nvGrpSpPr>
          <p:grpSpPr>
            <a:xfrm>
              <a:off x="304799" y="2115123"/>
              <a:ext cx="4438022" cy="4335333"/>
              <a:chOff x="313488" y="2154593"/>
              <a:chExt cx="4438022" cy="4335333"/>
            </a:xfrm>
          </p:grpSpPr>
          <p:grpSp>
            <p:nvGrpSpPr>
              <p:cNvPr id="4" name="Shape 171"/>
              <p:cNvGrpSpPr/>
              <p:nvPr/>
            </p:nvGrpSpPr>
            <p:grpSpPr>
              <a:xfrm>
                <a:off x="313488" y="2154593"/>
                <a:ext cx="4438022" cy="4335333"/>
                <a:chOff x="4533901" y="1782374"/>
                <a:chExt cx="3825701" cy="3199804"/>
              </a:xfrm>
            </p:grpSpPr>
            <p:pic>
              <p:nvPicPr>
                <p:cNvPr id="32" name="Shape 172"/>
                <p:cNvPicPr preferRelativeResize="0"/>
                <p:nvPr/>
              </p:nvPicPr>
              <p:blipFill rotWithShape="1">
                <a:blip r:embed="rId3" cstate="print">
                  <a:alphaModFix/>
                </a:blip>
                <a:srcRect/>
                <a:stretch/>
              </p:blipFill>
              <p:spPr>
                <a:xfrm>
                  <a:off x="5715000" y="2417105"/>
                  <a:ext cx="1936749" cy="762000"/>
                </a:xfrm>
                <a:prstGeom prst="rect">
                  <a:avLst/>
                </a:prstGeom>
                <a:noFill/>
                <a:ln>
                  <a:noFill/>
                </a:ln>
              </p:spPr>
            </p:pic>
            <p:sp>
              <p:nvSpPr>
                <p:cNvPr id="33" name="Shape 173"/>
                <p:cNvSpPr txBox="1"/>
                <p:nvPr/>
              </p:nvSpPr>
              <p:spPr>
                <a:xfrm>
                  <a:off x="4533901" y="1782374"/>
                  <a:ext cx="1526671" cy="477041"/>
                </a:xfrm>
                <a:prstGeom prst="rec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High-Sugar(HS) Diet</a:t>
                  </a:r>
                </a:p>
              </p:txBody>
            </p:sp>
            <p:sp>
              <p:nvSpPr>
                <p:cNvPr id="34" name="Shape 174"/>
                <p:cNvSpPr txBox="1"/>
                <p:nvPr/>
              </p:nvSpPr>
              <p:spPr>
                <a:xfrm>
                  <a:off x="6914498" y="1817994"/>
                  <a:ext cx="1445104" cy="272699"/>
                </a:xfrm>
                <a:prstGeom prst="rec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Calibri"/>
                      <a:ea typeface="Calibri"/>
                      <a:cs typeface="Calibri"/>
                      <a:sym typeface="Calibri"/>
                    </a:rPr>
                    <a:t>Control Diet</a:t>
                  </a:r>
                </a:p>
              </p:txBody>
            </p:sp>
            <p:grpSp>
              <p:nvGrpSpPr>
                <p:cNvPr id="5" name="Shape 175"/>
                <p:cNvGrpSpPr/>
                <p:nvPr/>
              </p:nvGrpSpPr>
              <p:grpSpPr>
                <a:xfrm>
                  <a:off x="5653060" y="3239999"/>
                  <a:ext cx="2532089" cy="762000"/>
                  <a:chOff x="5653060" y="3239999"/>
                  <a:chExt cx="2532089" cy="762000"/>
                </a:xfrm>
              </p:grpSpPr>
              <p:sp>
                <p:nvSpPr>
                  <p:cNvPr id="41" name="Shape 176"/>
                  <p:cNvSpPr/>
                  <p:nvPr/>
                </p:nvSpPr>
                <p:spPr>
                  <a:xfrm>
                    <a:off x="5653060" y="3560037"/>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F1</a:t>
                    </a:r>
                  </a:p>
                </p:txBody>
              </p:sp>
              <p:grpSp>
                <p:nvGrpSpPr>
                  <p:cNvPr id="6" name="Shape 177"/>
                  <p:cNvGrpSpPr/>
                  <p:nvPr/>
                </p:nvGrpSpPr>
                <p:grpSpPr>
                  <a:xfrm>
                    <a:off x="6248400" y="3239999"/>
                    <a:ext cx="1936749" cy="762000"/>
                    <a:chOff x="6248400" y="3239999"/>
                    <a:chExt cx="1936749" cy="762000"/>
                  </a:xfrm>
                </p:grpSpPr>
                <p:pic>
                  <p:nvPicPr>
                    <p:cNvPr id="43" name="Shape 178"/>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4" name="Shape 179"/>
                    <p:cNvSpPr/>
                    <p:nvPr/>
                  </p:nvSpPr>
                  <p:spPr>
                    <a:xfrm>
                      <a:off x="6951064" y="3285717"/>
                      <a:ext cx="458815" cy="27431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grpSp>
            <p:grpSp>
              <p:nvGrpSpPr>
                <p:cNvPr id="7" name="Shape 180"/>
                <p:cNvGrpSpPr/>
                <p:nvPr/>
              </p:nvGrpSpPr>
              <p:grpSpPr>
                <a:xfrm>
                  <a:off x="5707033" y="4154399"/>
                  <a:ext cx="2516217" cy="827779"/>
                  <a:chOff x="5707033" y="4154399"/>
                  <a:chExt cx="2516217" cy="827779"/>
                </a:xfrm>
              </p:grpSpPr>
              <p:grpSp>
                <p:nvGrpSpPr>
                  <p:cNvPr id="8" name="Shape 181"/>
                  <p:cNvGrpSpPr/>
                  <p:nvPr/>
                </p:nvGrpSpPr>
                <p:grpSpPr>
                  <a:xfrm>
                    <a:off x="6286501" y="4154399"/>
                    <a:ext cx="1936749" cy="827779"/>
                    <a:chOff x="6248400" y="3239999"/>
                    <a:chExt cx="1936749" cy="827779"/>
                  </a:xfrm>
                </p:grpSpPr>
                <p:pic>
                  <p:nvPicPr>
                    <p:cNvPr id="39" name="Shape 182"/>
                    <p:cNvPicPr preferRelativeResize="0"/>
                    <p:nvPr/>
                  </p:nvPicPr>
                  <p:blipFill rotWithShape="1">
                    <a:blip r:embed="rId3" cstate="print">
                      <a:alphaModFix/>
                    </a:blip>
                    <a:srcRect/>
                    <a:stretch/>
                  </p:blipFill>
                  <p:spPr>
                    <a:xfrm>
                      <a:off x="6248400" y="3239999"/>
                      <a:ext cx="1936749" cy="762000"/>
                    </a:xfrm>
                    <a:prstGeom prst="rect">
                      <a:avLst/>
                    </a:prstGeom>
                    <a:noFill/>
                    <a:ln>
                      <a:noFill/>
                    </a:ln>
                  </p:spPr>
                </p:pic>
                <p:sp>
                  <p:nvSpPr>
                    <p:cNvPr id="40" name="Shape 183"/>
                    <p:cNvSpPr/>
                    <p:nvPr/>
                  </p:nvSpPr>
                  <p:spPr>
                    <a:xfrm>
                      <a:off x="6948579" y="3351498"/>
                      <a:ext cx="527076" cy="7162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1" i="0" u="none" strike="noStrike" cap="none" baseline="0">
                        <a:solidFill>
                          <a:schemeClr val="dk1"/>
                        </a:solidFill>
                        <a:latin typeface="Calibri"/>
                        <a:ea typeface="Calibri"/>
                        <a:cs typeface="Calibri"/>
                        <a:sym typeface="Calibri"/>
                      </a:endParaRPr>
                    </a:p>
                  </p:txBody>
                </p:sp>
              </p:grpSp>
              <p:sp>
                <p:nvSpPr>
                  <p:cNvPr id="38" name="Shape 184"/>
                  <p:cNvSpPr/>
                  <p:nvPr/>
                </p:nvSpPr>
                <p:spPr>
                  <a:xfrm>
                    <a:off x="5707033" y="4423639"/>
                    <a:ext cx="458815" cy="274319"/>
                  </a:xfrm>
                  <a:prstGeom prst="rect">
                    <a:avLst/>
                  </a:prstGeom>
                  <a:solidFill>
                    <a:srgbClr val="538CD5"/>
                  </a:solidFill>
                  <a:ln w="9525" cap="flat">
                    <a:solidFill>
                      <a:srgbClr val="538CD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a:solidFill>
                          <a:schemeClr val="dk1"/>
                        </a:solidFill>
                        <a:latin typeface="Calibri"/>
                        <a:ea typeface="Calibri"/>
                        <a:cs typeface="Calibri"/>
                        <a:sym typeface="Calibri"/>
                      </a:rPr>
                      <a:t>F2</a:t>
                    </a:r>
                  </a:p>
                </p:txBody>
              </p:sp>
            </p:grpSp>
          </p:grpSp>
          <p:sp>
            <p:nvSpPr>
              <p:cNvPr id="30" name="Shape 185"/>
              <p:cNvSpPr/>
              <p:nvPr/>
            </p:nvSpPr>
            <p:spPr>
              <a:xfrm>
                <a:off x="1627310" y="2648525"/>
                <a:ext cx="334054" cy="442958"/>
              </a:xfrm>
              <a:prstGeom prst="lightningBolt">
                <a:avLst/>
              </a:prstGeom>
              <a:gradFill>
                <a:gsLst>
                  <a:gs pos="0">
                    <a:srgbClr val="9A2E2C"/>
                  </a:gs>
                  <a:gs pos="80000">
                    <a:srgbClr val="CA3D39"/>
                  </a:gs>
                  <a:gs pos="100000">
                    <a:srgbClr val="CE3B37"/>
                  </a:gs>
                </a:gsLst>
                <a:lin ang="16200000" scaled="0"/>
              </a:gradFill>
              <a:ln w="9525" cap="flat">
                <a:solidFill>
                  <a:srgbClr val="BE4B48"/>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1" name="Shape 186"/>
              <p:cNvSpPr/>
              <p:nvPr/>
            </p:nvSpPr>
            <p:spPr>
              <a:xfrm flipH="1">
                <a:off x="3276597" y="2528841"/>
                <a:ext cx="388682" cy="442958"/>
              </a:xfrm>
              <a:prstGeom prst="lightningBolt">
                <a:avLst/>
              </a:prstGeom>
              <a:gradFill>
                <a:gsLst>
                  <a:gs pos="0">
                    <a:srgbClr val="2D5D97"/>
                  </a:gs>
                  <a:gs pos="80000">
                    <a:srgbClr val="3B7BC8"/>
                  </a:gs>
                  <a:gs pos="100000">
                    <a:srgbClr val="3A7CCA"/>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8" name="Shape 187"/>
            <p:cNvCxnSpPr/>
            <p:nvPr/>
          </p:nvCxnSpPr>
          <p:spPr>
            <a:xfrm>
              <a:off x="3393896" y="4604171"/>
              <a:ext cx="0" cy="1036525"/>
            </a:xfrm>
            <a:prstGeom prst="straightConnector1">
              <a:avLst/>
            </a:prstGeom>
            <a:noFill/>
            <a:ln w="50800" cap="flat">
              <a:solidFill>
                <a:schemeClr val="dk1"/>
              </a:solidFill>
              <a:prstDash val="solid"/>
              <a:round/>
              <a:headEnd type="none" w="med" len="med"/>
              <a:tailEnd type="stealth" w="lg" len="lg"/>
            </a:ln>
          </p:spPr>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 calcmode="lin" valueType="num">
                                      <p:cBhvr additive="base">
                                        <p:cTn id="7" dur="500" fill="hold"/>
                                        <p:tgtEl>
                                          <p:spTgt spid="1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anim calcmode="lin" valueType="num">
                                      <p:cBhvr additive="base">
                                        <p:cTn id="11" dur="500" fill="hold"/>
                                        <p:tgtEl>
                                          <p:spTgt spid="19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 calcmode="lin" valueType="num">
                                      <p:cBhvr additive="base">
                                        <p:cTn id="17" dur="500" fill="hold"/>
                                        <p:tgtEl>
                                          <p:spTgt spid="19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0">
                                            <p:txEl>
                                              <p:pRg st="3" end="3"/>
                                            </p:txEl>
                                          </p:spTgt>
                                        </p:tgtEl>
                                        <p:attrNameLst>
                                          <p:attrName>style.visibility</p:attrName>
                                        </p:attrNameLst>
                                      </p:cBhvr>
                                      <p:to>
                                        <p:strVal val="visible"/>
                                      </p:to>
                                    </p:set>
                                    <p:anim calcmode="lin" valueType="num">
                                      <p:cBhvr additive="base">
                                        <p:cTn id="21" dur="500" fill="hold"/>
                                        <p:tgtEl>
                                          <p:spTgt spid="19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anim calcmode="lin" valueType="num">
                                      <p:cBhvr additive="base">
                                        <p:cTn id="27" dur="500" fill="hold"/>
                                        <p:tgtEl>
                                          <p:spTgt spid="190">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0">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anim calcmode="lin" valueType="num">
                                      <p:cBhvr additive="base">
                                        <p:cTn id="31" dur="500" fill="hold"/>
                                        <p:tgtEl>
                                          <p:spTgt spid="19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0">
                                            <p:txEl>
                                              <p:pRg st="7" end="7"/>
                                            </p:txEl>
                                          </p:spTgt>
                                        </p:tgtEl>
                                        <p:attrNameLst>
                                          <p:attrName>style.visibility</p:attrName>
                                        </p:attrNameLst>
                                      </p:cBhvr>
                                      <p:to>
                                        <p:strVal val="visible"/>
                                      </p:to>
                                    </p:set>
                                    <p:anim calcmode="lin" valueType="num">
                                      <p:cBhvr additive="base">
                                        <p:cTn id="37" dur="500" fill="hold"/>
                                        <p:tgtEl>
                                          <p:spTgt spid="19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0">
                                            <p:txEl>
                                              <p:pRg st="9" end="9"/>
                                            </p:txEl>
                                          </p:spTgt>
                                        </p:tgtEl>
                                        <p:attrNameLst>
                                          <p:attrName>style.visibility</p:attrName>
                                        </p:attrNameLst>
                                      </p:cBhvr>
                                      <p:to>
                                        <p:strVal val="visible"/>
                                      </p:to>
                                    </p:set>
                                    <p:anim calcmode="lin" valueType="num">
                                      <p:cBhvr additive="base">
                                        <p:cTn id="43" dur="500" fill="hold"/>
                                        <p:tgtEl>
                                          <p:spTgt spid="190">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2607</TotalTime>
  <Words>1896</Words>
  <Application>Microsoft Office PowerPoint</Application>
  <PresentationFormat>On-screen Show (4:3)</PresentationFormat>
  <Paragraphs>411</Paragraphs>
  <Slides>41</Slides>
  <Notes>22</Notes>
  <HiddenSlides>9</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Studies on transgenerational epigenetic inheritance of dietary factor-induced metabolic perturbation in Drosophila</vt:lpstr>
      <vt:lpstr>Slide 2</vt:lpstr>
      <vt:lpstr>Slide 3</vt:lpstr>
      <vt:lpstr>Slide 4</vt:lpstr>
      <vt:lpstr>Slide 5</vt:lpstr>
      <vt:lpstr>Slide 6</vt:lpstr>
      <vt:lpstr>Slide 7</vt:lpstr>
      <vt:lpstr>Slide 8</vt:lpstr>
      <vt:lpstr>Slide 9</vt:lpstr>
      <vt:lpstr>Slide 10</vt:lpstr>
      <vt:lpstr>Slide 11</vt:lpstr>
      <vt:lpstr>Study Design: 1a. Does high-sugar diet perturb metabolism?</vt:lpstr>
      <vt:lpstr>Slide 13</vt:lpstr>
      <vt:lpstr>Slide 14</vt:lpstr>
      <vt:lpstr>Slide 15</vt:lpstr>
      <vt:lpstr>Slide 16</vt:lpstr>
      <vt:lpstr>Slide 17</vt:lpstr>
      <vt:lpstr>Slide 18</vt:lpstr>
      <vt:lpstr>Slide 19</vt:lpstr>
      <vt:lpstr>Slide 20</vt:lpstr>
      <vt:lpstr>Study Design: 2a. Does high-sugar diet perturb transcriptome profile?</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How to prove that a change is epigenetic and heritable?</vt:lpstr>
      <vt:lpstr>Slide 35</vt:lpstr>
      <vt:lpstr>Slide 36</vt:lpstr>
      <vt:lpstr>Slide 37</vt:lpstr>
      <vt:lpstr>Transgenerational Epigenetic Inheritance Example I</vt:lpstr>
      <vt:lpstr>Slide 39</vt:lpstr>
      <vt:lpstr>RNA-dependent processes may cause Transgenerational Inheritance</vt:lpstr>
      <vt:lpstr>Slide 41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Manoj</dc:creator>
  <cp:lastModifiedBy>Manoj T</cp:lastModifiedBy>
  <cp:revision>206</cp:revision>
  <dcterms:created xsi:type="dcterms:W3CDTF">2006-08-16T00:00:00Z</dcterms:created>
  <dcterms:modified xsi:type="dcterms:W3CDTF">2018-05-04T06:22:19Z</dcterms:modified>
</cp:coreProperties>
</file>